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49" r:id="rId2"/>
    <p:sldId id="350" r:id="rId3"/>
    <p:sldId id="384" r:id="rId4"/>
    <p:sldId id="385" r:id="rId5"/>
    <p:sldId id="386" r:id="rId6"/>
    <p:sldId id="370" r:id="rId7"/>
    <p:sldId id="371" r:id="rId8"/>
    <p:sldId id="372" r:id="rId9"/>
    <p:sldId id="373" r:id="rId10"/>
    <p:sldId id="374" r:id="rId11"/>
    <p:sldId id="375" r:id="rId12"/>
    <p:sldId id="388" r:id="rId13"/>
    <p:sldId id="389" r:id="rId14"/>
    <p:sldId id="390" r:id="rId15"/>
    <p:sldId id="377" r:id="rId16"/>
    <p:sldId id="379" r:id="rId17"/>
    <p:sldId id="382" r:id="rId18"/>
    <p:sldId id="380" r:id="rId19"/>
    <p:sldId id="383" r:id="rId20"/>
    <p:sldId id="381" r:id="rId21"/>
    <p:sldId id="270" r:id="rId22"/>
  </p:sldIdLst>
  <p:sldSz cx="9144000" cy="5143500" type="screen16x9"/>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157">
          <p15:clr>
            <a:srgbClr val="A4A3A4"/>
          </p15:clr>
        </p15:guide>
      </p15:sldGuideLst>
    </p:ext>
    <p:ext uri="{2D200454-40CA-4A62-9FC3-DE9A4176ACB9}">
      <p15:notesGuideLst xmlns:p15="http://schemas.microsoft.com/office/powerpoint/2012/main">
        <p15:guide id="1" orient="horz" pos="4615" userDrawn="1">
          <p15:clr>
            <a:srgbClr val="A4A3A4"/>
          </p15:clr>
        </p15:guide>
        <p15:guide id="2" pos="2826" userDrawn="1">
          <p15:clr>
            <a:srgbClr val="A4A3A4"/>
          </p15:clr>
        </p15:guide>
        <p15:guide id="3" orient="horz" pos="2934" userDrawn="1">
          <p15:clr>
            <a:srgbClr val="A4A3A4"/>
          </p15:clr>
        </p15:guide>
        <p15:guide id="4"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598" autoAdjust="0"/>
  </p:normalViewPr>
  <p:slideViewPr>
    <p:cSldViewPr snapToGrid="0">
      <p:cViewPr varScale="1">
        <p:scale>
          <a:sx n="87" d="100"/>
          <a:sy n="87" d="100"/>
        </p:scale>
        <p:origin x="252" y="52"/>
      </p:cViewPr>
      <p:guideLst>
        <p:guide orient="horz" pos="1620"/>
        <p:guide pos="315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15"/>
        <p:guide pos="2826"/>
        <p:guide orient="horz" pos="2934"/>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884998"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defRPr sz="1200"/>
            </a:lvl1pPr>
          </a:lstStyle>
          <a:p>
            <a:pPr>
              <a:defRPr/>
            </a:pPr>
            <a:endParaRPr lang="en-US"/>
          </a:p>
        </p:txBody>
      </p:sp>
      <p:sp>
        <p:nvSpPr>
          <p:cNvPr id="122885" name="Rectangle 5"/>
          <p:cNvSpPr>
            <a:spLocks noGrp="1" noChangeArrowheads="1"/>
          </p:cNvSpPr>
          <p:nvPr>
            <p:ph type="sldNum" sz="quarter" idx="3"/>
          </p:nvPr>
        </p:nvSpPr>
        <p:spPr bwMode="auto">
          <a:xfrm>
            <a:off x="3884998"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884998"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85957" y="4424407"/>
            <a:ext cx="5486086" cy="4190276"/>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defRPr sz="1200"/>
            </a:lvl1pPr>
          </a:lstStyle>
          <a:p>
            <a:pPr>
              <a:defRPr/>
            </a:pPr>
            <a:endParaRPr lang="en-US"/>
          </a:p>
        </p:txBody>
      </p:sp>
      <p:sp>
        <p:nvSpPr>
          <p:cNvPr id="121863" name="Rectangle 7"/>
          <p:cNvSpPr>
            <a:spLocks noGrp="1" noChangeArrowheads="1"/>
          </p:cNvSpPr>
          <p:nvPr>
            <p:ph type="sldNum" sz="quarter" idx="5"/>
          </p:nvPr>
        </p:nvSpPr>
        <p:spPr bwMode="auto">
          <a:xfrm>
            <a:off x="3884998"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a:t>
            </a:fld>
            <a:endParaRPr lang="en-US"/>
          </a:p>
        </p:txBody>
      </p:sp>
    </p:spTree>
    <p:extLst>
      <p:ext uri="{BB962C8B-B14F-4D97-AF65-F5344CB8AC3E}">
        <p14:creationId xmlns:p14="http://schemas.microsoft.com/office/powerpoint/2010/main" val="172321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10</a:t>
            </a:fld>
            <a:endParaRPr lang="en-US"/>
          </a:p>
        </p:txBody>
      </p:sp>
    </p:spTree>
    <p:extLst>
      <p:ext uri="{BB962C8B-B14F-4D97-AF65-F5344CB8AC3E}">
        <p14:creationId xmlns:p14="http://schemas.microsoft.com/office/powerpoint/2010/main" val="51486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203509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12</a:t>
            </a:fld>
            <a:endParaRPr lang="en-US"/>
          </a:p>
        </p:txBody>
      </p:sp>
    </p:spTree>
    <p:extLst>
      <p:ext uri="{BB962C8B-B14F-4D97-AF65-F5344CB8AC3E}">
        <p14:creationId xmlns:p14="http://schemas.microsoft.com/office/powerpoint/2010/main" val="148587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13</a:t>
            </a:fld>
            <a:endParaRPr lang="en-US"/>
          </a:p>
        </p:txBody>
      </p:sp>
    </p:spTree>
    <p:extLst>
      <p:ext uri="{BB962C8B-B14F-4D97-AF65-F5344CB8AC3E}">
        <p14:creationId xmlns:p14="http://schemas.microsoft.com/office/powerpoint/2010/main" val="3481856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14</a:t>
            </a:fld>
            <a:endParaRPr lang="en-US"/>
          </a:p>
        </p:txBody>
      </p:sp>
    </p:spTree>
    <p:extLst>
      <p:ext uri="{BB962C8B-B14F-4D97-AF65-F5344CB8AC3E}">
        <p14:creationId xmlns:p14="http://schemas.microsoft.com/office/powerpoint/2010/main" val="255351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15</a:t>
            </a:fld>
            <a:endParaRPr lang="en-US"/>
          </a:p>
        </p:txBody>
      </p:sp>
    </p:spTree>
    <p:extLst>
      <p:ext uri="{BB962C8B-B14F-4D97-AF65-F5344CB8AC3E}">
        <p14:creationId xmlns:p14="http://schemas.microsoft.com/office/powerpoint/2010/main" val="1546217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16</a:t>
            </a:fld>
            <a:endParaRPr lang="en-US"/>
          </a:p>
        </p:txBody>
      </p:sp>
    </p:spTree>
    <p:extLst>
      <p:ext uri="{BB962C8B-B14F-4D97-AF65-F5344CB8AC3E}">
        <p14:creationId xmlns:p14="http://schemas.microsoft.com/office/powerpoint/2010/main" val="349053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17</a:t>
            </a:fld>
            <a:endParaRPr lang="en-US"/>
          </a:p>
        </p:txBody>
      </p:sp>
    </p:spTree>
    <p:extLst>
      <p:ext uri="{BB962C8B-B14F-4D97-AF65-F5344CB8AC3E}">
        <p14:creationId xmlns:p14="http://schemas.microsoft.com/office/powerpoint/2010/main" val="3505320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18</a:t>
            </a:fld>
            <a:endParaRPr lang="en-US"/>
          </a:p>
        </p:txBody>
      </p:sp>
    </p:spTree>
    <p:extLst>
      <p:ext uri="{BB962C8B-B14F-4D97-AF65-F5344CB8AC3E}">
        <p14:creationId xmlns:p14="http://schemas.microsoft.com/office/powerpoint/2010/main" val="1767626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19</a:t>
            </a:fld>
            <a:endParaRPr lang="en-US"/>
          </a:p>
        </p:txBody>
      </p:sp>
    </p:spTree>
    <p:extLst>
      <p:ext uri="{BB962C8B-B14F-4D97-AF65-F5344CB8AC3E}">
        <p14:creationId xmlns:p14="http://schemas.microsoft.com/office/powerpoint/2010/main" val="143626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a:t>
            </a:fld>
            <a:endParaRPr lang="en-US"/>
          </a:p>
        </p:txBody>
      </p:sp>
    </p:spTree>
    <p:extLst>
      <p:ext uri="{BB962C8B-B14F-4D97-AF65-F5344CB8AC3E}">
        <p14:creationId xmlns:p14="http://schemas.microsoft.com/office/powerpoint/2010/main" val="40797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20</a:t>
            </a:fld>
            <a:endParaRPr lang="en-US"/>
          </a:p>
        </p:txBody>
      </p:sp>
    </p:spTree>
    <p:extLst>
      <p:ext uri="{BB962C8B-B14F-4D97-AF65-F5344CB8AC3E}">
        <p14:creationId xmlns:p14="http://schemas.microsoft.com/office/powerpoint/2010/main" val="144714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3</a:t>
            </a:fld>
            <a:endParaRPr lang="en-US"/>
          </a:p>
        </p:txBody>
      </p:sp>
    </p:spTree>
    <p:extLst>
      <p:ext uri="{BB962C8B-B14F-4D97-AF65-F5344CB8AC3E}">
        <p14:creationId xmlns:p14="http://schemas.microsoft.com/office/powerpoint/2010/main" val="13144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4</a:t>
            </a:fld>
            <a:endParaRPr lang="en-US"/>
          </a:p>
        </p:txBody>
      </p:sp>
    </p:spTree>
    <p:extLst>
      <p:ext uri="{BB962C8B-B14F-4D97-AF65-F5344CB8AC3E}">
        <p14:creationId xmlns:p14="http://schemas.microsoft.com/office/powerpoint/2010/main" val="204710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318002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6</a:t>
            </a:fld>
            <a:endParaRPr lang="en-US"/>
          </a:p>
        </p:txBody>
      </p:sp>
    </p:spTree>
    <p:extLst>
      <p:ext uri="{BB962C8B-B14F-4D97-AF65-F5344CB8AC3E}">
        <p14:creationId xmlns:p14="http://schemas.microsoft.com/office/powerpoint/2010/main" val="400076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7</a:t>
            </a:fld>
            <a:endParaRPr lang="en-US"/>
          </a:p>
        </p:txBody>
      </p:sp>
    </p:spTree>
    <p:extLst>
      <p:ext uri="{BB962C8B-B14F-4D97-AF65-F5344CB8AC3E}">
        <p14:creationId xmlns:p14="http://schemas.microsoft.com/office/powerpoint/2010/main" val="1899224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8</a:t>
            </a:fld>
            <a:endParaRPr lang="en-US"/>
          </a:p>
        </p:txBody>
      </p:sp>
    </p:spTree>
    <p:extLst>
      <p:ext uri="{BB962C8B-B14F-4D97-AF65-F5344CB8AC3E}">
        <p14:creationId xmlns:p14="http://schemas.microsoft.com/office/powerpoint/2010/main" val="264292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9</a:t>
            </a:fld>
            <a:endParaRPr lang="en-US"/>
          </a:p>
        </p:txBody>
      </p:sp>
    </p:spTree>
    <p:extLst>
      <p:ext uri="{BB962C8B-B14F-4D97-AF65-F5344CB8AC3E}">
        <p14:creationId xmlns:p14="http://schemas.microsoft.com/office/powerpoint/2010/main" val="230951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endParaRPr lang="en-US" noProof="0"/>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9" descr="TI training slides BG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6"/>
            <a:ext cx="9153769" cy="5156392"/>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descr="TI training slides BG3.jpg"/>
          <p:cNvPicPr>
            <a:picLocks noChangeAspect="1"/>
          </p:cNvPicPr>
          <p:nvPr userDrawn="1"/>
        </p:nvPicPr>
        <p:blipFill rotWithShape="1">
          <a:blip r:embed="rId2">
            <a:extLst>
              <a:ext uri="{28A0092B-C50C-407E-A947-70E740481C1C}">
                <a14:useLocalDpi xmlns:a14="http://schemas.microsoft.com/office/drawing/2010/main" val="0"/>
              </a:ext>
            </a:extLst>
          </a:blip>
          <a:srcRect l="847"/>
          <a:stretch/>
        </p:blipFill>
        <p:spPr>
          <a:xfrm>
            <a:off x="-9136" y="0"/>
            <a:ext cx="9162274"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170.png"/></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0.png"/></Relationships>
</file>

<file path=ppt/slides/_rels/slide1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Plan for Tonight’s Office Hours </a:t>
            </a:r>
          </a:p>
        </p:txBody>
      </p:sp>
      <p:sp>
        <p:nvSpPr>
          <p:cNvPr id="5" name="Content Placeholder 4"/>
          <p:cNvSpPr>
            <a:spLocks noGrp="1"/>
          </p:cNvSpPr>
          <p:nvPr>
            <p:ph idx="1"/>
          </p:nvPr>
        </p:nvSpPr>
        <p:spPr>
          <a:xfrm>
            <a:off x="307975" y="717954"/>
            <a:ext cx="8467725" cy="3709449"/>
          </a:xfrm>
        </p:spPr>
        <p:txBody>
          <a:bodyPr/>
          <a:lstStyle/>
          <a:p>
            <a:r>
              <a:rPr lang="en-US" sz="2000" dirty="0"/>
              <a:t>Show how the TI-83/84 and TI-</a:t>
            </a:r>
            <a:r>
              <a:rPr lang="en-US" sz="2000" dirty="0" err="1"/>
              <a:t>Nspire</a:t>
            </a:r>
            <a:r>
              <a:rPr lang="en-US" sz="2000" dirty="0"/>
              <a:t> can be used to support teaching and learning in Units 6 and 8 of the AP Statistics Course and Exam Description (CED):</a:t>
            </a:r>
          </a:p>
          <a:p>
            <a:pPr marL="284347" lvl="1" indent="0">
              <a:buNone/>
            </a:pPr>
            <a:r>
              <a:rPr lang="en-US" sz="2000" dirty="0">
                <a:solidFill>
                  <a:srgbClr val="00B0F0"/>
                </a:solidFill>
              </a:rPr>
              <a:t>Unit 6: Inference for Categorical Data: Proportions</a:t>
            </a:r>
          </a:p>
          <a:p>
            <a:pPr marL="284347" lvl="1" indent="0">
              <a:buNone/>
            </a:pPr>
            <a:r>
              <a:rPr lang="en-US" sz="2000" dirty="0">
                <a:solidFill>
                  <a:srgbClr val="00B0F0"/>
                </a:solidFill>
              </a:rPr>
              <a:t>Unit 8: Inference for Categorical Data: Chi-Square</a:t>
            </a:r>
          </a:p>
          <a:p>
            <a:r>
              <a:rPr lang="en-US" sz="2000" dirty="0"/>
              <a:t>Along the way, show connections to prior units:</a:t>
            </a:r>
          </a:p>
          <a:p>
            <a:pPr marL="284347" lvl="1" indent="0">
              <a:buNone/>
            </a:pPr>
            <a:r>
              <a:rPr lang="en-US" sz="2000" dirty="0">
                <a:solidFill>
                  <a:srgbClr val="00B0F0"/>
                </a:solidFill>
              </a:rPr>
              <a:t>Unit 3: Collecting Data</a:t>
            </a:r>
          </a:p>
          <a:p>
            <a:pPr marL="284347" lvl="1" indent="0">
              <a:buNone/>
            </a:pPr>
            <a:r>
              <a:rPr lang="en-US" sz="2000" dirty="0">
                <a:solidFill>
                  <a:srgbClr val="00B0F0"/>
                </a:solidFill>
              </a:rPr>
              <a:t>Unit 5: Sampling Distributions</a:t>
            </a:r>
          </a:p>
          <a:p>
            <a:r>
              <a:rPr lang="en-US" sz="2000" dirty="0"/>
              <a:t>Share real-world examples that connect concepts in these units.</a:t>
            </a:r>
          </a:p>
          <a:p>
            <a:r>
              <a:rPr lang="en-US" sz="2000" dirty="0"/>
              <a:t>Answer your questions!</a:t>
            </a:r>
          </a:p>
          <a:p>
            <a:pPr marL="0" indent="0">
              <a:buNone/>
            </a:pPr>
            <a:endParaRPr lang="en-US" sz="2000" i="1" dirty="0"/>
          </a:p>
          <a:p>
            <a:pPr marL="0" indent="0">
              <a:buNone/>
            </a:pPr>
            <a:endParaRPr lang="en-US" sz="2200"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a:t>
            </a:fld>
            <a:endParaRPr lang="en-US"/>
          </a:p>
        </p:txBody>
      </p:sp>
    </p:spTree>
    <p:extLst>
      <p:ext uri="{BB962C8B-B14F-4D97-AF65-F5344CB8AC3E}">
        <p14:creationId xmlns:p14="http://schemas.microsoft.com/office/powerpoint/2010/main" val="32126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239597" y="662643"/>
            <a:ext cx="8536103" cy="2058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0" indent="0">
              <a:spcBef>
                <a:spcPts val="600"/>
              </a:spcBef>
              <a:buNone/>
            </a:pPr>
            <a:r>
              <a:rPr lang="en-US" dirty="0"/>
              <a:t>(b) Calculate and interpret a 90% confidence interval for the parameter of interest. Explain how this interval provides more information than the test in part (a).</a:t>
            </a:r>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94" y="2785735"/>
            <a:ext cx="2324100" cy="1752600"/>
          </a:xfrm>
          <a:prstGeom prst="rect">
            <a:avLst/>
          </a:prstGeom>
        </p:spPr>
      </p:pic>
      <p:sp>
        <p:nvSpPr>
          <p:cNvPr id="6" name="Rectangle 5"/>
          <p:cNvSpPr/>
          <p:nvPr/>
        </p:nvSpPr>
        <p:spPr>
          <a:xfrm>
            <a:off x="2776119" y="2784872"/>
            <a:ext cx="5913856" cy="1754326"/>
          </a:xfrm>
          <a:prstGeom prst="rect">
            <a:avLst/>
          </a:prstGeom>
        </p:spPr>
        <p:txBody>
          <a:bodyPr wrap="square">
            <a:spAutoFit/>
          </a:bodyPr>
          <a:lstStyle/>
          <a:p>
            <a:r>
              <a:rPr lang="en-US" b="1" dirty="0"/>
              <a:t>We are </a:t>
            </a:r>
            <a:r>
              <a:rPr lang="en-US" b="1" dirty="0" smtClean="0"/>
              <a:t>90% </a:t>
            </a:r>
            <a:r>
              <a:rPr lang="en-US" b="1" dirty="0"/>
              <a:t>confident that between 40.276% and </a:t>
            </a:r>
            <a:r>
              <a:rPr lang="en-US" b="1" dirty="0" smtClean="0"/>
              <a:t>49.724</a:t>
            </a:r>
            <a:r>
              <a:rPr lang="en-US" b="1" dirty="0"/>
              <a:t>% of all S.C. teen drivers would report texting or emailing while driving in the past 30 days.</a:t>
            </a:r>
          </a:p>
          <a:p>
            <a:r>
              <a:rPr lang="en-US" b="1" dirty="0"/>
              <a:t>This interval does not include 39% as a plausible value for </a:t>
            </a:r>
            <a:r>
              <a:rPr lang="en-US" b="1" i="1" dirty="0"/>
              <a:t>p</a:t>
            </a:r>
            <a:r>
              <a:rPr lang="en-US" b="1" dirty="0"/>
              <a:t>. It gives the set of all plausible values for </a:t>
            </a:r>
            <a:r>
              <a:rPr lang="en-US" b="1" i="1" dirty="0"/>
              <a:t>p </a:t>
            </a:r>
            <a:r>
              <a:rPr lang="en-US" b="1" dirty="0"/>
              <a:t>based on the sample data.  </a:t>
            </a:r>
          </a:p>
        </p:txBody>
      </p:sp>
    </p:spTree>
    <p:extLst>
      <p:ext uri="{BB962C8B-B14F-4D97-AF65-F5344CB8AC3E}">
        <p14:creationId xmlns:p14="http://schemas.microsoft.com/office/powerpoint/2010/main" val="223773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5" name="Content Placeholder 4"/>
          <p:cNvSpPr>
            <a:spLocks noGrp="1"/>
          </p:cNvSpPr>
          <p:nvPr>
            <p:ph idx="1"/>
          </p:nvPr>
        </p:nvSpPr>
        <p:spPr>
          <a:xfrm>
            <a:off x="307974" y="717954"/>
            <a:ext cx="8467726" cy="4029611"/>
          </a:xfrm>
        </p:spPr>
        <p:txBody>
          <a:bodyPr/>
          <a:lstStyle/>
          <a:p>
            <a:pPr marL="0" indent="0">
              <a:buNone/>
            </a:pPr>
            <a:r>
              <a:rPr lang="en-US" dirty="0"/>
              <a:t>Which is more distracting: talking on a cell phone while driving or talking to a passenger? David </a:t>
            </a:r>
            <a:r>
              <a:rPr lang="en-US" dirty="0" err="1"/>
              <a:t>Strayer</a:t>
            </a:r>
            <a:r>
              <a:rPr lang="en-US" dirty="0"/>
              <a:t> and his colleagues at the University of Utah designed an experiment to help answer this question. They used 48 undergraduate students as subjects. The researchers randomly assigned half of the subjects to drive in a simulator while talking on a cell phone, and the other half to drive in the simulator while talking to a passenger. One response variable was whether the driver stopped at a rest area specified by researchers before the simulation started. The table below summarizes the data.</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90857147"/>
              </p:ext>
            </p:extLst>
          </p:nvPr>
        </p:nvGraphicFramePr>
        <p:xfrm>
          <a:off x="307974" y="3054096"/>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p:spTree>
    <p:extLst>
      <p:ext uri="{BB962C8B-B14F-4D97-AF65-F5344CB8AC3E}">
        <p14:creationId xmlns:p14="http://schemas.microsoft.com/office/powerpoint/2010/main" val="3782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12</a:t>
            </a:fld>
            <a:endParaRPr lang="en-US"/>
          </a:p>
        </p:txBody>
      </p:sp>
      <p:sp>
        <p:nvSpPr>
          <p:cNvPr id="9" name="Content Placeholder 4"/>
          <p:cNvSpPr>
            <a:spLocks noGrp="1"/>
          </p:cNvSpPr>
          <p:nvPr>
            <p:ph idx="1"/>
          </p:nvPr>
        </p:nvSpPr>
        <p:spPr>
          <a:xfrm>
            <a:off x="307974" y="717954"/>
            <a:ext cx="8467726" cy="206913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1200"/>
              </a:spcBef>
              <a:buNone/>
            </a:pPr>
            <a:r>
              <a:rPr lang="en-US" b="1" dirty="0"/>
              <a:t>Approach #1: Simulation</a:t>
            </a:r>
          </a:p>
          <a:p>
            <a:pPr marL="0" indent="0">
              <a:buNone/>
            </a:pPr>
            <a:endParaRPr lang="en-US" dirty="0"/>
          </a:p>
        </p:txBody>
      </p:sp>
      <p:graphicFrame>
        <p:nvGraphicFramePr>
          <p:cNvPr id="10" name="Table 9"/>
          <p:cNvGraphicFramePr>
            <a:graphicFrameLocks noGrp="1"/>
          </p:cNvGraphicFramePr>
          <p:nvPr>
            <p:extLst/>
          </p:nvPr>
        </p:nvGraphicFramePr>
        <p:xfrm>
          <a:off x="307974" y="1080309"/>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p:sp>
        <p:nvSpPr>
          <p:cNvPr id="11" name="Rectangle 10"/>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mc:AlternateContent xmlns:mc="http://schemas.openxmlformats.org/markup-compatibility/2006" xmlns:a14="http://schemas.microsoft.com/office/drawing/2010/main">
        <mc:Choice Requires="a14">
          <p:sp>
            <p:nvSpPr>
              <p:cNvPr id="13" name="TextBox 12"/>
              <p:cNvSpPr txBox="1"/>
              <p:nvPr/>
            </p:nvSpPr>
            <p:spPr>
              <a:xfrm>
                <a:off x="6473294" y="891748"/>
                <a:ext cx="2392577" cy="22454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r>
                  <a:rPr lang="en-US" sz="1600" dirty="0">
                    <a:solidFill>
                      <a:srgbClr val="FF0000"/>
                    </a:solidFill>
                  </a:rPr>
                  <a:t>There is some evidence that talking on a cell phone while driving is more distracting than talking to a passenger</a:t>
                </a:r>
              </a:p>
            </p:txBody>
          </p:sp>
        </mc:Choice>
        <mc:Fallback xmlns="">
          <p:sp>
            <p:nvSpPr>
              <p:cNvPr id="13" name="TextBox 12"/>
              <p:cNvSpPr txBox="1">
                <a:spLocks noRot="1" noChangeAspect="1" noMove="1" noResize="1" noEditPoints="1" noAdjustHandles="1" noChangeArrowheads="1" noChangeShapeType="1" noTextEdit="1"/>
              </p:cNvSpPr>
              <p:nvPr/>
            </p:nvSpPr>
            <p:spPr>
              <a:xfrm>
                <a:off x="6473294" y="891748"/>
                <a:ext cx="2392577" cy="2245487"/>
              </a:xfrm>
              <a:prstGeom prst="rect">
                <a:avLst/>
              </a:prstGeom>
              <a:blipFill>
                <a:blip r:embed="rId4"/>
                <a:stretch>
                  <a:fillRect l="-1531" r="-1531" b="-243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7D4C534-3058-4813-830C-35035ACEEBA2}"/>
              </a:ext>
            </a:extLst>
          </p:cNvPr>
          <p:cNvPicPr>
            <a:picLocks noChangeAspect="1"/>
          </p:cNvPicPr>
          <p:nvPr/>
        </p:nvPicPr>
        <p:blipFill>
          <a:blip r:embed="rId5"/>
          <a:stretch>
            <a:fillRect/>
          </a:stretch>
        </p:blipFill>
        <p:spPr>
          <a:xfrm>
            <a:off x="459855" y="2637244"/>
            <a:ext cx="2629737" cy="1977619"/>
          </a:xfrm>
          <a:prstGeom prst="rect">
            <a:avLst/>
          </a:prstGeom>
        </p:spPr>
      </p:pic>
      <p:pic>
        <p:nvPicPr>
          <p:cNvPr id="3" name="Picture 2">
            <a:extLst>
              <a:ext uri="{FF2B5EF4-FFF2-40B4-BE49-F238E27FC236}">
                <a16:creationId xmlns:a16="http://schemas.microsoft.com/office/drawing/2014/main" id="{68278A4B-E85D-4740-BBEF-FB133D89F177}"/>
              </a:ext>
            </a:extLst>
          </p:cNvPr>
          <p:cNvPicPr>
            <a:picLocks noChangeAspect="1"/>
          </p:cNvPicPr>
          <p:nvPr/>
        </p:nvPicPr>
        <p:blipFill>
          <a:blip r:embed="rId6"/>
          <a:stretch>
            <a:fillRect/>
          </a:stretch>
        </p:blipFill>
        <p:spPr>
          <a:xfrm>
            <a:off x="3466574" y="2637243"/>
            <a:ext cx="2629737" cy="1977619"/>
          </a:xfrm>
          <a:prstGeom prst="rect">
            <a:avLst/>
          </a:prstGeom>
        </p:spPr>
      </p:pic>
    </p:spTree>
    <p:extLst>
      <p:ext uri="{BB962C8B-B14F-4D97-AF65-F5344CB8AC3E}">
        <p14:creationId xmlns:p14="http://schemas.microsoft.com/office/powerpoint/2010/main" val="211972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13</a:t>
            </a:fld>
            <a:endParaRPr lang="en-US"/>
          </a:p>
        </p:txBody>
      </p:sp>
      <p:sp>
        <p:nvSpPr>
          <p:cNvPr id="9" name="Content Placeholder 4"/>
          <p:cNvSpPr>
            <a:spLocks noGrp="1"/>
          </p:cNvSpPr>
          <p:nvPr>
            <p:ph idx="1"/>
          </p:nvPr>
        </p:nvSpPr>
        <p:spPr>
          <a:xfrm>
            <a:off x="307974" y="717954"/>
            <a:ext cx="8467726" cy="206913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1200"/>
              </a:spcBef>
              <a:buNone/>
            </a:pPr>
            <a:r>
              <a:rPr lang="en-US" b="1" dirty="0"/>
              <a:t>Approach #1: Simulation</a:t>
            </a:r>
          </a:p>
          <a:p>
            <a:pPr marL="0" indent="0">
              <a:buNone/>
            </a:pPr>
            <a:endParaRPr lang="en-US" dirty="0"/>
          </a:p>
        </p:txBody>
      </p:sp>
      <p:graphicFrame>
        <p:nvGraphicFramePr>
          <p:cNvPr id="10" name="Table 9"/>
          <p:cNvGraphicFramePr>
            <a:graphicFrameLocks noGrp="1"/>
          </p:cNvGraphicFramePr>
          <p:nvPr>
            <p:extLst/>
          </p:nvPr>
        </p:nvGraphicFramePr>
        <p:xfrm>
          <a:off x="307974" y="1080309"/>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p:sp>
        <p:nvSpPr>
          <p:cNvPr id="11" name="Rectangle 10"/>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mc:AlternateContent xmlns:mc="http://schemas.openxmlformats.org/markup-compatibility/2006" xmlns:a14="http://schemas.microsoft.com/office/drawing/2010/main">
        <mc:Choice Requires="a14">
          <p:sp>
            <p:nvSpPr>
              <p:cNvPr id="13" name="TextBox 12"/>
              <p:cNvSpPr txBox="1"/>
              <p:nvPr/>
            </p:nvSpPr>
            <p:spPr>
              <a:xfrm>
                <a:off x="6473294" y="891748"/>
                <a:ext cx="2392577" cy="22454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r>
                  <a:rPr lang="en-US" sz="1600" dirty="0">
                    <a:solidFill>
                      <a:srgbClr val="FF0000"/>
                    </a:solidFill>
                  </a:rPr>
                  <a:t>There is some evidence that talking on a cell phone while driving is more distracting than talking to a passenger</a:t>
                </a:r>
              </a:p>
            </p:txBody>
          </p:sp>
        </mc:Choice>
        <mc:Fallback xmlns="">
          <p:sp>
            <p:nvSpPr>
              <p:cNvPr id="13" name="TextBox 12"/>
              <p:cNvSpPr txBox="1">
                <a:spLocks noRot="1" noChangeAspect="1" noMove="1" noResize="1" noEditPoints="1" noAdjustHandles="1" noChangeArrowheads="1" noChangeShapeType="1" noTextEdit="1"/>
              </p:cNvSpPr>
              <p:nvPr/>
            </p:nvSpPr>
            <p:spPr>
              <a:xfrm>
                <a:off x="6473294" y="891748"/>
                <a:ext cx="2392577" cy="2245487"/>
              </a:xfrm>
              <a:prstGeom prst="rect">
                <a:avLst/>
              </a:prstGeom>
              <a:blipFill>
                <a:blip r:embed="rId4"/>
                <a:stretch>
                  <a:fillRect l="-1531" r="-1531" b="-243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6EC5B95-1A1B-4EC6-9448-9BD1BDF8189F}"/>
              </a:ext>
            </a:extLst>
          </p:cNvPr>
          <p:cNvPicPr>
            <a:picLocks noChangeAspect="1"/>
          </p:cNvPicPr>
          <p:nvPr/>
        </p:nvPicPr>
        <p:blipFill>
          <a:blip r:embed="rId5"/>
          <a:stretch>
            <a:fillRect/>
          </a:stretch>
        </p:blipFill>
        <p:spPr>
          <a:xfrm>
            <a:off x="463198" y="2637243"/>
            <a:ext cx="2626393" cy="1975104"/>
          </a:xfrm>
          <a:prstGeom prst="rect">
            <a:avLst/>
          </a:prstGeom>
        </p:spPr>
      </p:pic>
      <p:pic>
        <p:nvPicPr>
          <p:cNvPr id="7" name="Picture 6">
            <a:extLst>
              <a:ext uri="{FF2B5EF4-FFF2-40B4-BE49-F238E27FC236}">
                <a16:creationId xmlns:a16="http://schemas.microsoft.com/office/drawing/2014/main" id="{76B9F881-7CC6-4643-8CF1-D9F557AA741B}"/>
              </a:ext>
            </a:extLst>
          </p:cNvPr>
          <p:cNvPicPr>
            <a:picLocks noChangeAspect="1"/>
          </p:cNvPicPr>
          <p:nvPr/>
        </p:nvPicPr>
        <p:blipFill>
          <a:blip r:embed="rId6"/>
          <a:stretch>
            <a:fillRect/>
          </a:stretch>
        </p:blipFill>
        <p:spPr>
          <a:xfrm>
            <a:off x="3468246" y="2637243"/>
            <a:ext cx="2626393" cy="1975104"/>
          </a:xfrm>
          <a:prstGeom prst="rect">
            <a:avLst/>
          </a:prstGeom>
        </p:spPr>
      </p:pic>
    </p:spTree>
    <p:extLst>
      <p:ext uri="{BB962C8B-B14F-4D97-AF65-F5344CB8AC3E}">
        <p14:creationId xmlns:p14="http://schemas.microsoft.com/office/powerpoint/2010/main" val="1284663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14</a:t>
            </a:fld>
            <a:endParaRPr lang="en-US"/>
          </a:p>
        </p:txBody>
      </p:sp>
      <p:sp>
        <p:nvSpPr>
          <p:cNvPr id="9" name="Content Placeholder 4"/>
          <p:cNvSpPr>
            <a:spLocks noGrp="1"/>
          </p:cNvSpPr>
          <p:nvPr>
            <p:ph idx="1"/>
          </p:nvPr>
        </p:nvSpPr>
        <p:spPr>
          <a:xfrm>
            <a:off x="307974" y="717954"/>
            <a:ext cx="8467726" cy="206913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1200"/>
              </a:spcBef>
              <a:buNone/>
            </a:pPr>
            <a:r>
              <a:rPr lang="en-US" b="1" dirty="0"/>
              <a:t>Approach #1: Simulation</a:t>
            </a:r>
          </a:p>
          <a:p>
            <a:pPr marL="0" indent="0">
              <a:buNone/>
            </a:pPr>
            <a:endParaRPr lang="en-US" dirty="0"/>
          </a:p>
        </p:txBody>
      </p:sp>
      <p:graphicFrame>
        <p:nvGraphicFramePr>
          <p:cNvPr id="10" name="Table 9"/>
          <p:cNvGraphicFramePr>
            <a:graphicFrameLocks noGrp="1"/>
          </p:cNvGraphicFramePr>
          <p:nvPr>
            <p:extLst/>
          </p:nvPr>
        </p:nvGraphicFramePr>
        <p:xfrm>
          <a:off x="307974" y="1080309"/>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p:sp>
        <p:nvSpPr>
          <p:cNvPr id="11" name="Rectangle 10"/>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mc:AlternateContent xmlns:mc="http://schemas.openxmlformats.org/markup-compatibility/2006" xmlns:a14="http://schemas.microsoft.com/office/drawing/2010/main">
        <mc:Choice Requires="a14">
          <p:sp>
            <p:nvSpPr>
              <p:cNvPr id="13" name="TextBox 12"/>
              <p:cNvSpPr txBox="1"/>
              <p:nvPr/>
            </p:nvSpPr>
            <p:spPr>
              <a:xfrm>
                <a:off x="6473294" y="891748"/>
                <a:ext cx="2392577" cy="22454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r>
                  <a:rPr lang="en-US" sz="1600" dirty="0">
                    <a:solidFill>
                      <a:srgbClr val="FF0000"/>
                    </a:solidFill>
                  </a:rPr>
                  <a:t>There is some evidence that talking on a cell phone while driving is more distracting than talking to a passenger</a:t>
                </a:r>
              </a:p>
            </p:txBody>
          </p:sp>
        </mc:Choice>
        <mc:Fallback xmlns="">
          <p:sp>
            <p:nvSpPr>
              <p:cNvPr id="13" name="TextBox 12"/>
              <p:cNvSpPr txBox="1">
                <a:spLocks noRot="1" noChangeAspect="1" noMove="1" noResize="1" noEditPoints="1" noAdjustHandles="1" noChangeArrowheads="1" noChangeShapeType="1" noTextEdit="1"/>
              </p:cNvSpPr>
              <p:nvPr/>
            </p:nvSpPr>
            <p:spPr>
              <a:xfrm>
                <a:off x="6473294" y="891748"/>
                <a:ext cx="2392577" cy="2245487"/>
              </a:xfrm>
              <a:prstGeom prst="rect">
                <a:avLst/>
              </a:prstGeom>
              <a:blipFill>
                <a:blip r:embed="rId4"/>
                <a:stretch>
                  <a:fillRect l="-1531" r="-1531" b="-243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17DB023-1C01-435A-AA8F-17C4D93F3C03}"/>
              </a:ext>
            </a:extLst>
          </p:cNvPr>
          <p:cNvPicPr>
            <a:picLocks noChangeAspect="1"/>
          </p:cNvPicPr>
          <p:nvPr/>
        </p:nvPicPr>
        <p:blipFill>
          <a:blip r:embed="rId5"/>
          <a:stretch>
            <a:fillRect/>
          </a:stretch>
        </p:blipFill>
        <p:spPr>
          <a:xfrm>
            <a:off x="463198" y="2637243"/>
            <a:ext cx="2626393" cy="1975104"/>
          </a:xfrm>
          <a:prstGeom prst="rect">
            <a:avLst/>
          </a:prstGeom>
        </p:spPr>
      </p:pic>
    </p:spTree>
    <p:extLst>
      <p:ext uri="{BB962C8B-B14F-4D97-AF65-F5344CB8AC3E}">
        <p14:creationId xmlns:p14="http://schemas.microsoft.com/office/powerpoint/2010/main" val="4080942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15</a:t>
            </a:fld>
            <a:endParaRPr lang="en-US"/>
          </a:p>
        </p:txBody>
      </p:sp>
      <p:sp>
        <p:nvSpPr>
          <p:cNvPr id="9" name="Content Placeholder 4"/>
          <p:cNvSpPr>
            <a:spLocks noGrp="1"/>
          </p:cNvSpPr>
          <p:nvPr>
            <p:ph idx="1"/>
          </p:nvPr>
        </p:nvSpPr>
        <p:spPr>
          <a:xfrm>
            <a:off x="307974" y="717954"/>
            <a:ext cx="8467726" cy="185249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600"/>
              </a:spcBef>
              <a:buNone/>
            </a:pPr>
            <a:r>
              <a:rPr lang="en-US" b="1" dirty="0"/>
              <a:t>Approach #2: Significance test</a:t>
            </a:r>
          </a:p>
        </p:txBody>
      </p:sp>
      <p:graphicFrame>
        <p:nvGraphicFramePr>
          <p:cNvPr id="10" name="Table 9"/>
          <p:cNvGraphicFramePr>
            <a:graphicFrameLocks noGrp="1"/>
          </p:cNvGraphicFramePr>
          <p:nvPr>
            <p:extLst>
              <p:ext uri="{D42A27DB-BD31-4B8C-83A1-F6EECF244321}">
                <p14:modId xmlns:p14="http://schemas.microsoft.com/office/powerpoint/2010/main" val="4193817945"/>
              </p:ext>
            </p:extLst>
          </p:nvPr>
        </p:nvGraphicFramePr>
        <p:xfrm>
          <a:off x="304926" y="1038491"/>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mc:AlternateContent xmlns:mc="http://schemas.openxmlformats.org/markup-compatibility/2006" xmlns:a14="http://schemas.microsoft.com/office/drawing/2010/main">
        <mc:Choice Requires="a14">
          <p:sp>
            <p:nvSpPr>
              <p:cNvPr id="8" name="Rectangle 7"/>
              <p:cNvSpPr/>
              <p:nvPr/>
            </p:nvSpPr>
            <p:spPr>
              <a:xfrm>
                <a:off x="304926" y="2504670"/>
                <a:ext cx="6732296" cy="2110193"/>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𝒑𝒂𝒔𝒔𝒆𝒏𝒈𝒆𝒓</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𝒄𝒆𝒍𝒍</m:t>
                          </m:r>
                        </m:sub>
                      </m:sSub>
                      <m:r>
                        <a:rPr lang="en-US" b="1" i="1" smtClean="0">
                          <a:latin typeface="Cambria Math" panose="02040503050406030204" pitchFamily="18" charset="0"/>
                        </a:rPr>
                        <m:t>=</m:t>
                      </m:r>
                      <m:r>
                        <a:rPr lang="en-US" b="1" i="1">
                          <a:latin typeface="Cambria Math" panose="02040503050406030204" pitchFamily="18" charset="0"/>
                        </a:rPr>
                        <m:t>𝟎</m:t>
                      </m:r>
                    </m:oMath>
                  </m:oMathPara>
                </a14:m>
                <a:endParaRPr lang="en-US" b="1" dirty="0"/>
              </a:p>
              <a:p>
                <a:pPr/>
                <a14:m>
                  <m:oMathPara xmlns:m="http://schemas.openxmlformats.org/officeDocument/2006/math">
                    <m:oMathParaPr>
                      <m:jc m:val="left"/>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𝒂</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𝒑𝒂𝒔𝒔𝒆𝒏𝒈𝒆𝒓</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𝒄𝒆𝒍𝒍</m:t>
                          </m:r>
                        </m:sub>
                      </m:sSub>
                      <m:r>
                        <a:rPr lang="en-US" b="1" i="1">
                          <a:latin typeface="Cambria Math" panose="02040503050406030204" pitchFamily="18" charset="0"/>
                        </a:rPr>
                        <m:t>≠</m:t>
                      </m:r>
                      <m:r>
                        <a:rPr lang="en-US" b="1" i="1">
                          <a:latin typeface="Cambria Math" panose="02040503050406030204" pitchFamily="18" charset="0"/>
                        </a:rPr>
                        <m:t>𝟎</m:t>
                      </m:r>
                    </m:oMath>
                  </m:oMathPara>
                </a14:m>
                <a:endParaRPr lang="en-US" b="1" dirty="0"/>
              </a:p>
              <a:p>
                <a:r>
                  <a:rPr lang="en-US" b="1" dirty="0"/>
                  <a:t>where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𝒑𝒂𝒔𝒔𝒆𝒏𝒈𝒆𝒓</m:t>
                        </m:r>
                      </m:sub>
                    </m:sSub>
                  </m:oMath>
                </a14:m>
                <a:r>
                  <a:rPr lang="en-US" b="1" i="1" dirty="0"/>
                  <a:t> </a:t>
                </a:r>
                <a:r>
                  <a:rPr lang="en-US" b="1" dirty="0"/>
                  <a:t>= true proportion of drivers like these who would stop at the rest area when talking to a passenger and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𝒑</m:t>
                        </m:r>
                      </m:e>
                      <m:sub>
                        <m:r>
                          <a:rPr lang="en-US" b="1" i="1" smtClean="0">
                            <a:latin typeface="Cambria Math" panose="02040503050406030204" pitchFamily="18" charset="0"/>
                          </a:rPr>
                          <m:t>𝒄𝒆𝒍𝒍</m:t>
                        </m:r>
                      </m:sub>
                    </m:sSub>
                  </m:oMath>
                </a14:m>
                <a:r>
                  <a:rPr lang="en-US" b="1" i="1" dirty="0"/>
                  <a:t> </a:t>
                </a:r>
                <a:r>
                  <a:rPr lang="en-US" b="1" dirty="0"/>
                  <a:t>= true proportion of drivers like these who would stop at the rest area when talking on a cell phone.</a:t>
                </a:r>
              </a:p>
              <a:p>
                <a:pPr marL="0" indent="0">
                  <a:buNone/>
                </a:pPr>
                <a:r>
                  <a:rPr lang="en-US" b="1" dirty="0"/>
                  <a:t>Use </a:t>
                </a:r>
                <a:r>
                  <a:rPr lang="el-GR" b="1" i="1" dirty="0"/>
                  <a:t>α</a:t>
                </a:r>
                <a:r>
                  <a:rPr lang="en-US" b="1" dirty="0"/>
                  <a:t> = 0.05.</a:t>
                </a:r>
              </a:p>
            </p:txBody>
          </p:sp>
        </mc:Choice>
        <mc:Fallback xmlns="">
          <p:sp>
            <p:nvSpPr>
              <p:cNvPr id="8" name="Rectangle 7"/>
              <p:cNvSpPr>
                <a:spLocks noRot="1" noChangeAspect="1" noMove="1" noResize="1" noEditPoints="1" noAdjustHandles="1" noChangeArrowheads="1" noChangeShapeType="1" noTextEdit="1"/>
              </p:cNvSpPr>
              <p:nvPr/>
            </p:nvSpPr>
            <p:spPr>
              <a:xfrm>
                <a:off x="304926" y="2504670"/>
                <a:ext cx="6732296" cy="2110193"/>
              </a:xfrm>
              <a:prstGeom prst="rect">
                <a:avLst/>
              </a:prstGeom>
              <a:blipFill>
                <a:blip r:embed="rId3"/>
                <a:stretch>
                  <a:fillRect l="-725" r="-906" b="-3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12611" y="857989"/>
                <a:ext cx="2392577" cy="22454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r>
                  <a:rPr lang="en-US" sz="1600" dirty="0">
                    <a:solidFill>
                      <a:srgbClr val="FF0000"/>
                    </a:solidFill>
                  </a:rPr>
                  <a:t>There is some evidence that talking on a cell phone while driving is more distracting than talking to a passenger</a:t>
                </a:r>
              </a:p>
            </p:txBody>
          </p:sp>
        </mc:Choice>
        <mc:Fallback xmlns="">
          <p:sp>
            <p:nvSpPr>
              <p:cNvPr id="14" name="TextBox 13"/>
              <p:cNvSpPr txBox="1">
                <a:spLocks noRot="1" noChangeAspect="1" noMove="1" noResize="1" noEditPoints="1" noAdjustHandles="1" noChangeArrowheads="1" noChangeShapeType="1" noTextEdit="1"/>
              </p:cNvSpPr>
              <p:nvPr/>
            </p:nvSpPr>
            <p:spPr>
              <a:xfrm>
                <a:off x="6512611" y="857989"/>
                <a:ext cx="2392577" cy="2245487"/>
              </a:xfrm>
              <a:prstGeom prst="rect">
                <a:avLst/>
              </a:prstGeom>
              <a:blipFill>
                <a:blip r:embed="rId4"/>
                <a:stretch>
                  <a:fillRect l="-1272" r="-1527" b="-2717"/>
                </a:stretch>
              </a:blipFill>
            </p:spPr>
            <p:txBody>
              <a:bodyPr/>
              <a:lstStyle/>
              <a:p>
                <a:r>
                  <a:rPr lang="en-US">
                    <a:noFill/>
                  </a:rPr>
                  <a:t> </a:t>
                </a:r>
              </a:p>
            </p:txBody>
          </p:sp>
        </mc:Fallback>
      </mc:AlternateContent>
      <p:sp>
        <p:nvSpPr>
          <p:cNvPr id="15" name="Rectangle 14"/>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p:spTree>
    <p:extLst>
      <p:ext uri="{BB962C8B-B14F-4D97-AF65-F5344CB8AC3E}">
        <p14:creationId xmlns:p14="http://schemas.microsoft.com/office/powerpoint/2010/main" val="23710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16</a:t>
            </a:fld>
            <a:endParaRPr lang="en-US"/>
          </a:p>
        </p:txBody>
      </p:sp>
      <p:sp>
        <p:nvSpPr>
          <p:cNvPr id="9" name="Content Placeholder 4"/>
          <p:cNvSpPr>
            <a:spLocks noGrp="1"/>
          </p:cNvSpPr>
          <p:nvPr>
            <p:ph idx="1"/>
          </p:nvPr>
        </p:nvSpPr>
        <p:spPr>
          <a:xfrm>
            <a:off x="307974" y="717954"/>
            <a:ext cx="8467726" cy="206913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600"/>
              </a:spcBef>
              <a:spcAft>
                <a:spcPts val="0"/>
              </a:spcAft>
              <a:buNone/>
            </a:pPr>
            <a:r>
              <a:rPr lang="en-US" b="1" dirty="0"/>
              <a:t>Approach #2: Significance test</a:t>
            </a:r>
          </a:p>
        </p:txBody>
      </p:sp>
      <p:graphicFrame>
        <p:nvGraphicFramePr>
          <p:cNvPr id="10" name="Table 9"/>
          <p:cNvGraphicFramePr>
            <a:graphicFrameLocks noGrp="1"/>
          </p:cNvGraphicFramePr>
          <p:nvPr>
            <p:extLst>
              <p:ext uri="{D42A27DB-BD31-4B8C-83A1-F6EECF244321}">
                <p14:modId xmlns:p14="http://schemas.microsoft.com/office/powerpoint/2010/main" val="1548395531"/>
              </p:ext>
            </p:extLst>
          </p:nvPr>
        </p:nvGraphicFramePr>
        <p:xfrm>
          <a:off x="304925" y="1028591"/>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p:sp>
        <p:nvSpPr>
          <p:cNvPr id="8" name="Rectangle 7"/>
          <p:cNvSpPr/>
          <p:nvPr/>
        </p:nvSpPr>
        <p:spPr>
          <a:xfrm>
            <a:off x="304925" y="2494300"/>
            <a:ext cx="8027088" cy="923330"/>
          </a:xfrm>
          <a:prstGeom prst="rect">
            <a:avLst/>
          </a:prstGeom>
        </p:spPr>
        <p:txBody>
          <a:bodyPr wrap="square">
            <a:spAutoFit/>
          </a:bodyPr>
          <a:lstStyle/>
          <a:p>
            <a:pPr marL="0" indent="0">
              <a:buNone/>
            </a:pPr>
            <a:r>
              <a:rPr lang="en-US" b="1" dirty="0"/>
              <a:t>Two-sample </a:t>
            </a:r>
            <a:r>
              <a:rPr lang="en-US" b="1" i="1" dirty="0"/>
              <a:t>z </a:t>
            </a:r>
            <a:r>
              <a:rPr lang="en-US" b="1" dirty="0"/>
              <a:t>test for a difference in proportions?</a:t>
            </a:r>
          </a:p>
          <a:p>
            <a:pPr marL="117475" indent="-117475">
              <a:buFont typeface="Arial" panose="020B0604020202020204" pitchFamily="34" charset="0"/>
              <a:buChar char="•"/>
            </a:pPr>
            <a:r>
              <a:rPr lang="en-US" b="1" dirty="0"/>
              <a:t>Random? Researchers randomly assigned subjects to drive in simulator while talking on cell phone or while talking to passenger</a:t>
            </a:r>
          </a:p>
        </p:txBody>
      </p:sp>
      <mc:AlternateContent xmlns:mc="http://schemas.openxmlformats.org/markup-compatibility/2006" xmlns:a14="http://schemas.microsoft.com/office/drawing/2010/main">
        <mc:Choice Requires="a14">
          <p:sp>
            <p:nvSpPr>
              <p:cNvPr id="12" name="TextBox 11"/>
              <p:cNvSpPr txBox="1"/>
              <p:nvPr/>
            </p:nvSpPr>
            <p:spPr>
              <a:xfrm>
                <a:off x="6512611" y="1087286"/>
                <a:ext cx="2392577" cy="14966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𝐶</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33</m:t>
                          </m:r>
                        </m:num>
                        <m:den>
                          <m:r>
                            <a:rPr lang="en-US" sz="1600" b="0" i="1" smtClean="0">
                              <a:solidFill>
                                <a:srgbClr val="FF0000"/>
                              </a:solidFill>
                              <a:latin typeface="Cambria Math" panose="02040503050406030204" pitchFamily="18" charset="0"/>
                            </a:rPr>
                            <m:t>48</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6</m:t>
                      </m:r>
                      <m:r>
                        <a:rPr lang="en-US" sz="1600" i="1">
                          <a:solidFill>
                            <a:srgbClr val="FF0000"/>
                          </a:solidFill>
                          <a:latin typeface="Cambria Math" panose="02040503050406030204" pitchFamily="18" charset="0"/>
                        </a:rPr>
                        <m:t>875</m:t>
                      </m:r>
                    </m:oMath>
                  </m:oMathPara>
                </a14:m>
                <a:endParaRPr lang="en-US" sz="16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512611" y="1087286"/>
                <a:ext cx="2392577" cy="14966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04925" y="3416395"/>
                <a:ext cx="6147081" cy="1252907"/>
              </a:xfrm>
              <a:prstGeom prst="rect">
                <a:avLst/>
              </a:prstGeom>
            </p:spPr>
            <p:txBody>
              <a:bodyPr wrap="square">
                <a:spAutoFit/>
              </a:bodyPr>
              <a:lstStyle/>
              <a:p>
                <a:pPr marL="117475" indent="-117475">
                  <a:buFont typeface="Arial" panose="020B0604020202020204" pitchFamily="34" charset="0"/>
                  <a:buChar char="•"/>
                </a:pPr>
                <a:r>
                  <a:rPr lang="en-US" b="1" dirty="0"/>
                  <a:t>Large counts?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𝒑𝒂𝒔𝒔𝒆𝒏𝒈𝒆𝒓</m:t>
                        </m:r>
                      </m:sub>
                    </m:sSub>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𝑪</m:t>
                        </m:r>
                      </m:sub>
                    </m:sSub>
                    <m:r>
                      <a:rPr lang="en-US" b="1" i="1">
                        <a:latin typeface="Cambria Math" panose="02040503050406030204" pitchFamily="18" charset="0"/>
                      </a:rPr>
                      <m:t>=</m:t>
                    </m:r>
                    <m:r>
                      <a:rPr lang="en-US" b="1" i="1">
                        <a:latin typeface="Cambria Math" panose="02040503050406030204" pitchFamily="18" charset="0"/>
                      </a:rPr>
                      <m:t>𝟐𝟒</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𝟔𝟖𝟕𝟓</m:t>
                        </m:r>
                      </m:e>
                    </m:d>
                    <m:r>
                      <a:rPr lang="en-US" b="1" i="1">
                        <a:latin typeface="Cambria Math" panose="02040503050406030204" pitchFamily="18" charset="0"/>
                      </a:rPr>
                      <m:t>=</m:t>
                    </m:r>
                    <m:r>
                      <a:rPr lang="en-US" b="1" i="1">
                        <a:latin typeface="Cambria Math" panose="02040503050406030204" pitchFamily="18" charset="0"/>
                      </a:rPr>
                      <m:t>𝟏𝟔</m:t>
                    </m:r>
                    <m:r>
                      <a:rPr lang="en-US" b="1" i="1">
                        <a:latin typeface="Cambria Math" panose="02040503050406030204" pitchFamily="18" charset="0"/>
                      </a:rPr>
                      <m:t>.</m:t>
                    </m:r>
                    <m:r>
                      <a:rPr lang="en-US" b="1" i="1">
                        <a:latin typeface="Cambria Math" panose="02040503050406030204" pitchFamily="18" charset="0"/>
                      </a:rPr>
                      <m:t>𝟓</m:t>
                    </m:r>
                  </m:oMath>
                </a14:m>
                <a:r>
                  <a:rPr lang="en-US" b="1" dirty="0"/>
                  <a:t> ≥ 10, </a:t>
                </a:r>
                <a:endParaRPr lang="en-US" b="1" i="1" dirty="0">
                  <a:latin typeface="Cambria Math" panose="02040503050406030204" pitchFamily="18" charset="0"/>
                </a:endParaRPr>
              </a:p>
              <a:p>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𝒑𝒂𝒔𝒔𝒆𝒏𝒈𝒆𝒓</m:t>
                        </m:r>
                      </m:sub>
                    </m:sSub>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𝑪</m:t>
                        </m:r>
                      </m:sub>
                    </m:sSub>
                    <m:r>
                      <a:rPr lang="en-US" b="1" i="1">
                        <a:latin typeface="Cambria Math" panose="02040503050406030204" pitchFamily="18" charset="0"/>
                      </a:rPr>
                      <m:t>)=</m:t>
                    </m:r>
                    <m:r>
                      <a:rPr lang="en-US" b="1" i="1">
                        <a:latin typeface="Cambria Math" panose="02040503050406030204" pitchFamily="18" charset="0"/>
                      </a:rPr>
                      <m:t>𝟐𝟒</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𝟑𝟏𝟐𝟓</m:t>
                        </m:r>
                      </m:e>
                    </m:d>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𝟓</m:t>
                    </m:r>
                  </m:oMath>
                </a14:m>
                <a:r>
                  <a:rPr lang="en-US" b="1" dirty="0"/>
                  <a:t> </a:t>
                </a:r>
                <a:r>
                  <a:rPr lang="en-US" b="1" dirty="0">
                    <a:solidFill>
                      <a:srgbClr val="FF0000"/>
                    </a:solidFill>
                  </a:rPr>
                  <a:t>&lt; 10</a:t>
                </a:r>
                <a:r>
                  <a:rPr lang="en-US" b="1" dirty="0"/>
                  <a:t>, </a:t>
                </a:r>
                <a:endParaRPr lang="en-US" b="1" i="1" dirty="0">
                  <a:latin typeface="Cambria Math" panose="02040503050406030204" pitchFamily="18" charset="0"/>
                </a:endParaRPr>
              </a:p>
              <a:p>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a:latin typeface="Cambria Math" panose="02040503050406030204" pitchFamily="18" charset="0"/>
                          </a:rPr>
                          <m:t>𝒄𝒆𝒍𝒍</m:t>
                        </m:r>
                      </m:sub>
                    </m:sSub>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𝑪</m:t>
                        </m:r>
                      </m:sub>
                    </m:sSub>
                    <m:r>
                      <a:rPr lang="en-US" b="1" i="1">
                        <a:latin typeface="Cambria Math" panose="02040503050406030204" pitchFamily="18" charset="0"/>
                      </a:rPr>
                      <m:t>=</m:t>
                    </m:r>
                    <m:r>
                      <a:rPr lang="en-US" b="1" i="1">
                        <a:latin typeface="Cambria Math" panose="02040503050406030204" pitchFamily="18" charset="0"/>
                      </a:rPr>
                      <m:t>𝟐𝟒</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𝟔𝟖𝟕𝟓</m:t>
                        </m:r>
                      </m:e>
                    </m:d>
                    <m:r>
                      <a:rPr lang="en-US" b="1" i="1">
                        <a:latin typeface="Cambria Math" panose="02040503050406030204" pitchFamily="18" charset="0"/>
                      </a:rPr>
                      <m:t>=</m:t>
                    </m:r>
                    <m:r>
                      <a:rPr lang="en-US" b="1" i="1">
                        <a:latin typeface="Cambria Math" panose="02040503050406030204" pitchFamily="18" charset="0"/>
                      </a:rPr>
                      <m:t>𝟏𝟔</m:t>
                    </m:r>
                    <m:r>
                      <a:rPr lang="en-US" b="1" i="1">
                        <a:latin typeface="Cambria Math" panose="02040503050406030204" pitchFamily="18" charset="0"/>
                      </a:rPr>
                      <m:t>.</m:t>
                    </m:r>
                    <m:r>
                      <a:rPr lang="en-US" b="1" i="1">
                        <a:latin typeface="Cambria Math" panose="02040503050406030204" pitchFamily="18" charset="0"/>
                      </a:rPr>
                      <m:t>𝟓</m:t>
                    </m:r>
                  </m:oMath>
                </a14:m>
                <a:r>
                  <a:rPr lang="en-US" b="1" dirty="0"/>
                  <a:t> ≥ 10, </a:t>
                </a:r>
              </a:p>
              <a:p>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𝒏</m:t>
                        </m:r>
                      </m:e>
                      <m:sub>
                        <m:r>
                          <a:rPr lang="en-US" b="1" i="1" smtClean="0">
                            <a:latin typeface="Cambria Math" panose="02040503050406030204" pitchFamily="18" charset="0"/>
                          </a:rPr>
                          <m:t>𝒄𝒆𝒍𝒍</m:t>
                        </m:r>
                      </m:sub>
                    </m:sSub>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𝒑</m:t>
                            </m:r>
                          </m:e>
                        </m:acc>
                      </m:e>
                      <m:sub>
                        <m:r>
                          <a:rPr lang="en-US" b="1" i="1">
                            <a:latin typeface="Cambria Math" panose="02040503050406030204" pitchFamily="18" charset="0"/>
                          </a:rPr>
                          <m:t>𝑪</m:t>
                        </m:r>
                      </m:sub>
                    </m:sSub>
                    <m:r>
                      <a:rPr lang="en-US" b="1" i="1">
                        <a:latin typeface="Cambria Math" panose="02040503050406030204" pitchFamily="18" charset="0"/>
                      </a:rPr>
                      <m:t>)=</m:t>
                    </m:r>
                    <m:r>
                      <a:rPr lang="en-US" b="1" i="1">
                        <a:latin typeface="Cambria Math" panose="02040503050406030204" pitchFamily="18" charset="0"/>
                      </a:rPr>
                      <m:t>𝟐𝟒</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𝟑𝟏𝟐𝟓</m:t>
                        </m:r>
                      </m:e>
                    </m:d>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𝟓</m:t>
                    </m:r>
                  </m:oMath>
                </a14:m>
                <a:r>
                  <a:rPr lang="en-US" b="1" dirty="0"/>
                  <a:t> </a:t>
                </a:r>
                <a:r>
                  <a:rPr lang="en-US" b="1" dirty="0">
                    <a:solidFill>
                      <a:srgbClr val="FF0000"/>
                    </a:solidFill>
                  </a:rPr>
                  <a:t>&lt; 10</a:t>
                </a:r>
                <a:endParaRPr lang="en-US" b="1" dirty="0"/>
              </a:p>
            </p:txBody>
          </p:sp>
        </mc:Choice>
        <mc:Fallback xmlns="">
          <p:sp>
            <p:nvSpPr>
              <p:cNvPr id="3" name="Rectangle 2"/>
              <p:cNvSpPr>
                <a:spLocks noRot="1" noChangeAspect="1" noMove="1" noResize="1" noEditPoints="1" noAdjustHandles="1" noChangeArrowheads="1" noChangeShapeType="1" noTextEdit="1"/>
              </p:cNvSpPr>
              <p:nvPr/>
            </p:nvSpPr>
            <p:spPr>
              <a:xfrm>
                <a:off x="304925" y="3416395"/>
                <a:ext cx="6147081" cy="1252907"/>
              </a:xfrm>
              <a:prstGeom prst="rect">
                <a:avLst/>
              </a:prstGeom>
              <a:blipFill>
                <a:blip r:embed="rId4"/>
                <a:stretch>
                  <a:fillRect l="-595" t="-2427" r="-1389" b="-6796"/>
                </a:stretch>
              </a:blipFill>
            </p:spPr>
            <p:txBody>
              <a:bodyPr/>
              <a:lstStyle/>
              <a:p>
                <a:r>
                  <a:rPr lang="en-US">
                    <a:noFill/>
                  </a:rPr>
                  <a:t> </a:t>
                </a:r>
              </a:p>
            </p:txBody>
          </p:sp>
        </mc:Fallback>
      </mc:AlternateContent>
      <p:sp>
        <p:nvSpPr>
          <p:cNvPr id="13" name="Rectangle 12"/>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p:sp>
        <p:nvSpPr>
          <p:cNvPr id="5" name="Rectangle 4"/>
          <p:cNvSpPr/>
          <p:nvPr/>
        </p:nvSpPr>
        <p:spPr>
          <a:xfrm>
            <a:off x="5796234" y="3906933"/>
            <a:ext cx="2893741" cy="369332"/>
          </a:xfrm>
          <a:prstGeom prst="rect">
            <a:avLst/>
          </a:prstGeom>
        </p:spPr>
        <p:txBody>
          <a:bodyPr wrap="none">
            <a:spAutoFit/>
          </a:bodyPr>
          <a:lstStyle/>
          <a:p>
            <a:r>
              <a:rPr lang="en-US" b="1" dirty="0">
                <a:solidFill>
                  <a:srgbClr val="FF0000"/>
                </a:solidFill>
              </a:rPr>
              <a:t>Conditions are not met</a:t>
            </a:r>
            <a:r>
              <a:rPr lang="en-US" b="1" dirty="0">
                <a:solidFill>
                  <a:srgbClr val="FF0000"/>
                </a:solidFill>
                <a:sym typeface="Wingdings" panose="05000000000000000000" pitchFamily="2" charset="2"/>
              </a:rPr>
              <a:t></a:t>
            </a:r>
            <a:endParaRPr lang="en-US" b="1" dirty="0"/>
          </a:p>
        </p:txBody>
      </p:sp>
    </p:spTree>
    <p:extLst>
      <p:ext uri="{BB962C8B-B14F-4D97-AF65-F5344CB8AC3E}">
        <p14:creationId xmlns:p14="http://schemas.microsoft.com/office/powerpoint/2010/main" val="27783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17</a:t>
            </a:fld>
            <a:endParaRPr lang="en-US"/>
          </a:p>
        </p:txBody>
      </p:sp>
      <p:sp>
        <p:nvSpPr>
          <p:cNvPr id="9" name="Content Placeholder 4"/>
          <p:cNvSpPr>
            <a:spLocks noGrp="1"/>
          </p:cNvSpPr>
          <p:nvPr>
            <p:ph idx="1"/>
          </p:nvPr>
        </p:nvSpPr>
        <p:spPr>
          <a:xfrm>
            <a:off x="307974" y="717954"/>
            <a:ext cx="8467726" cy="206913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600"/>
              </a:spcBef>
              <a:spcAft>
                <a:spcPts val="0"/>
              </a:spcAft>
              <a:buNone/>
            </a:pPr>
            <a:r>
              <a:rPr lang="en-US" b="1" dirty="0"/>
              <a:t>Approach #2: Significance test</a:t>
            </a:r>
          </a:p>
        </p:txBody>
      </p:sp>
      <p:graphicFrame>
        <p:nvGraphicFramePr>
          <p:cNvPr id="10" name="Table 9"/>
          <p:cNvGraphicFramePr>
            <a:graphicFrameLocks noGrp="1"/>
          </p:cNvGraphicFramePr>
          <p:nvPr/>
        </p:nvGraphicFramePr>
        <p:xfrm>
          <a:off x="304925" y="1028591"/>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p:sp>
        <p:nvSpPr>
          <p:cNvPr id="8" name="Rectangle 7"/>
          <p:cNvSpPr/>
          <p:nvPr/>
        </p:nvSpPr>
        <p:spPr>
          <a:xfrm>
            <a:off x="304925" y="2494300"/>
            <a:ext cx="8027088" cy="923330"/>
          </a:xfrm>
          <a:prstGeom prst="rect">
            <a:avLst/>
          </a:prstGeom>
        </p:spPr>
        <p:txBody>
          <a:bodyPr wrap="square">
            <a:spAutoFit/>
          </a:bodyPr>
          <a:lstStyle/>
          <a:p>
            <a:pPr marL="0" indent="0">
              <a:buNone/>
            </a:pPr>
            <a:r>
              <a:rPr lang="en-US" b="1" dirty="0"/>
              <a:t>Chi-square test for homogeneity?</a:t>
            </a:r>
          </a:p>
          <a:p>
            <a:pPr marL="117475" indent="-117475">
              <a:buFont typeface="Arial" panose="020B0604020202020204" pitchFamily="34" charset="0"/>
              <a:buChar char="•"/>
            </a:pPr>
            <a:r>
              <a:rPr lang="en-US" b="1" dirty="0"/>
              <a:t>Random? Researchers randomly assigned subjects to drive in simulator while talking on cell phone or while talking to passenger</a:t>
            </a:r>
          </a:p>
        </p:txBody>
      </p:sp>
      <mc:AlternateContent xmlns:mc="http://schemas.openxmlformats.org/markup-compatibility/2006" xmlns:a14="http://schemas.microsoft.com/office/drawing/2010/main">
        <mc:Choice Requires="a14">
          <p:sp>
            <p:nvSpPr>
              <p:cNvPr id="12" name="TextBox 11"/>
              <p:cNvSpPr txBox="1"/>
              <p:nvPr/>
            </p:nvSpPr>
            <p:spPr>
              <a:xfrm>
                <a:off x="6512611" y="1087286"/>
                <a:ext cx="2392577" cy="14966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𝐶</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33</m:t>
                          </m:r>
                        </m:num>
                        <m:den>
                          <m:r>
                            <a:rPr lang="en-US" sz="1600" b="0" i="1" smtClean="0">
                              <a:solidFill>
                                <a:srgbClr val="FF0000"/>
                              </a:solidFill>
                              <a:latin typeface="Cambria Math" panose="02040503050406030204" pitchFamily="18" charset="0"/>
                            </a:rPr>
                            <m:t>48</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6</m:t>
                      </m:r>
                      <m:r>
                        <a:rPr lang="en-US" sz="1600" i="1">
                          <a:solidFill>
                            <a:srgbClr val="FF0000"/>
                          </a:solidFill>
                          <a:latin typeface="Cambria Math" panose="02040503050406030204" pitchFamily="18" charset="0"/>
                        </a:rPr>
                        <m:t>875</m:t>
                      </m:r>
                    </m:oMath>
                  </m:oMathPara>
                </a14:m>
                <a:endParaRPr lang="en-US" sz="16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512611" y="1087286"/>
                <a:ext cx="2392577" cy="1496628"/>
              </a:xfrm>
              <a:prstGeom prst="rect">
                <a:avLst/>
              </a:prstGeom>
              <a:blipFill>
                <a:blip r:embed="rId3"/>
                <a:stretch>
                  <a:fillRect/>
                </a:stretch>
              </a:blipFill>
            </p:spPr>
            <p:txBody>
              <a:bodyPr/>
              <a:lstStyle/>
              <a:p>
                <a:r>
                  <a:rPr lang="en-US">
                    <a:noFill/>
                  </a:rPr>
                  <a:t> </a:t>
                </a:r>
              </a:p>
            </p:txBody>
          </p:sp>
        </mc:Fallback>
      </mc:AlternateContent>
      <p:sp>
        <p:nvSpPr>
          <p:cNvPr id="3" name="Rectangle 2"/>
          <p:cNvSpPr/>
          <p:nvPr/>
        </p:nvSpPr>
        <p:spPr>
          <a:xfrm>
            <a:off x="304925" y="3416395"/>
            <a:ext cx="1965323" cy="369332"/>
          </a:xfrm>
          <a:prstGeom prst="rect">
            <a:avLst/>
          </a:prstGeom>
        </p:spPr>
        <p:txBody>
          <a:bodyPr wrap="square">
            <a:spAutoFit/>
          </a:bodyPr>
          <a:lstStyle/>
          <a:p>
            <a:pPr marL="117475" indent="-117475">
              <a:buFont typeface="Arial" panose="020B0604020202020204" pitchFamily="34" charset="0"/>
              <a:buChar char="•"/>
            </a:pPr>
            <a:r>
              <a:rPr lang="en-US" b="1"/>
              <a:t>Large counts? </a:t>
            </a:r>
            <a:endParaRPr lang="en-US" b="1" dirty="0"/>
          </a:p>
        </p:txBody>
      </p:sp>
      <p:sp>
        <p:nvSpPr>
          <p:cNvPr id="13" name="Rectangle 12"/>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1143646493"/>
                  </p:ext>
                </p:extLst>
              </p:nvPr>
            </p:nvGraphicFramePr>
            <p:xfrm>
              <a:off x="2526280" y="3368549"/>
              <a:ext cx="6061765" cy="1318960"/>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430972">
                      <a:extLst>
                        <a:ext uri="{9D8B030D-6E8A-4147-A177-3AD203B41FA5}">
                          <a16:colId xmlns:a16="http://schemas.microsoft.com/office/drawing/2014/main" val="1735496733"/>
                        </a:ext>
                      </a:extLst>
                    </a:gridCol>
                    <a:gridCol w="1430972">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400" b="1" dirty="0">
                              <a:effectLst/>
                            </a:rPr>
                            <a:t>Distraction</a:t>
                          </a:r>
                          <a:endParaRPr lang="en-US" sz="14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Cell phone</a:t>
                          </a:r>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Passenger</a:t>
                          </a:r>
                          <a:endParaRPr lang="en-US" sz="1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400" b="1" dirty="0">
                              <a:effectLst/>
                            </a:rPr>
                            <a:t>Stopped at rest area?</a:t>
                          </a:r>
                          <a:endParaRPr lang="en-US" sz="14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Yes</a:t>
                          </a:r>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effectLst/>
                                        <a:latin typeface="Cambria Math" panose="02040503050406030204" pitchFamily="18" charset="0"/>
                                      </a:rPr>
                                    </m:ctrlPr>
                                  </m:fPr>
                                  <m:num>
                                    <m:r>
                                      <a:rPr lang="en-US" sz="1400" b="0" i="1" smtClean="0">
                                        <a:effectLst/>
                                        <a:latin typeface="Cambria Math" panose="02040503050406030204" pitchFamily="18" charset="0"/>
                                      </a:rPr>
                                      <m:t>33</m:t>
                                    </m:r>
                                    <m:r>
                                      <a:rPr lang="en-US" sz="1400" b="0" i="1" smtClean="0">
                                        <a:effectLst/>
                                        <a:latin typeface="Cambria Math" panose="02040503050406030204" pitchFamily="18" charset="0"/>
                                        <a:ea typeface="Cambria Math" panose="02040503050406030204" pitchFamily="18" charset="0"/>
                                      </a:rPr>
                                      <m:t>∙24</m:t>
                                    </m:r>
                                  </m:num>
                                  <m:den>
                                    <m:r>
                                      <a:rPr lang="en-US" sz="1400" b="0" i="1" smtClean="0">
                                        <a:effectLst/>
                                        <a:latin typeface="Cambria Math" panose="02040503050406030204" pitchFamily="18" charset="0"/>
                                      </a:rPr>
                                      <m:t>48</m:t>
                                    </m:r>
                                  </m:den>
                                </m:f>
                                <m:r>
                                  <a:rPr lang="en-US" sz="1400" b="0" i="1" smtClean="0">
                                    <a:effectLst/>
                                    <a:latin typeface="Cambria Math" panose="02040503050406030204" pitchFamily="18" charset="0"/>
                                  </a:rPr>
                                  <m:t>=16.5</m:t>
                                </m:r>
                              </m:oMath>
                            </m:oMathPara>
                          </a14:m>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effectLst/>
                                        <a:latin typeface="Cambria Math" panose="02040503050406030204" pitchFamily="18" charset="0"/>
                                      </a:rPr>
                                    </m:ctrlPr>
                                  </m:fPr>
                                  <m:num>
                                    <m:r>
                                      <a:rPr lang="en-US" sz="1400" b="0" i="1" smtClean="0">
                                        <a:effectLst/>
                                        <a:latin typeface="Cambria Math" panose="02040503050406030204" pitchFamily="18" charset="0"/>
                                      </a:rPr>
                                      <m:t>33</m:t>
                                    </m:r>
                                    <m:r>
                                      <a:rPr lang="en-US" sz="1400" b="0" i="1" smtClean="0">
                                        <a:effectLst/>
                                        <a:latin typeface="Cambria Math" panose="02040503050406030204" pitchFamily="18" charset="0"/>
                                        <a:ea typeface="Cambria Math" panose="02040503050406030204" pitchFamily="18" charset="0"/>
                                      </a:rPr>
                                      <m:t>∙24</m:t>
                                    </m:r>
                                  </m:num>
                                  <m:den>
                                    <m:r>
                                      <a:rPr lang="en-US" sz="1400" b="0" i="1" smtClean="0">
                                        <a:effectLst/>
                                        <a:latin typeface="Cambria Math" panose="02040503050406030204" pitchFamily="18" charset="0"/>
                                      </a:rPr>
                                      <m:t>48</m:t>
                                    </m:r>
                                  </m:den>
                                </m:f>
                                <m:r>
                                  <a:rPr lang="en-US" sz="1400" b="0" i="1" smtClean="0">
                                    <a:effectLst/>
                                    <a:latin typeface="Cambria Math" panose="02040503050406030204" pitchFamily="18" charset="0"/>
                                  </a:rPr>
                                  <m:t>=16.5</m:t>
                                </m:r>
                              </m:oMath>
                            </m:oMathPara>
                          </a14:m>
                          <a:endParaRPr lang="en-US" sz="1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No</a:t>
                          </a:r>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effectLst/>
                                        <a:latin typeface="Cambria Math" panose="02040503050406030204" pitchFamily="18" charset="0"/>
                                      </a:rPr>
                                    </m:ctrlPr>
                                  </m:fPr>
                                  <m:num>
                                    <m:r>
                                      <a:rPr lang="en-US" sz="1400" b="0" i="1" smtClean="0">
                                        <a:effectLst/>
                                        <a:latin typeface="Cambria Math" panose="02040503050406030204" pitchFamily="18" charset="0"/>
                                      </a:rPr>
                                      <m:t>15</m:t>
                                    </m:r>
                                    <m:r>
                                      <a:rPr lang="en-US" sz="1400" b="0" i="1" smtClean="0">
                                        <a:effectLst/>
                                        <a:latin typeface="Cambria Math" panose="02040503050406030204" pitchFamily="18" charset="0"/>
                                        <a:ea typeface="Cambria Math" panose="02040503050406030204" pitchFamily="18" charset="0"/>
                                      </a:rPr>
                                      <m:t>∙24</m:t>
                                    </m:r>
                                  </m:num>
                                  <m:den>
                                    <m:r>
                                      <a:rPr lang="en-US" sz="1400" b="0" i="1" smtClean="0">
                                        <a:effectLst/>
                                        <a:latin typeface="Cambria Math" panose="02040503050406030204" pitchFamily="18" charset="0"/>
                                      </a:rPr>
                                      <m:t>48</m:t>
                                    </m:r>
                                  </m:den>
                                </m:f>
                                <m:r>
                                  <a:rPr lang="en-US" sz="1400" b="0" i="1" smtClean="0">
                                    <a:effectLst/>
                                    <a:latin typeface="Cambria Math" panose="02040503050406030204" pitchFamily="18" charset="0"/>
                                  </a:rPr>
                                  <m:t>=7.5</m:t>
                                </m:r>
                              </m:oMath>
                            </m:oMathPara>
                          </a14:m>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smtClean="0">
                                        <a:effectLst/>
                                        <a:latin typeface="Cambria Math" panose="02040503050406030204" pitchFamily="18" charset="0"/>
                                      </a:rPr>
                                    </m:ctrlPr>
                                  </m:fPr>
                                  <m:num>
                                    <m:r>
                                      <a:rPr lang="en-US" sz="1400" b="0" i="1" smtClean="0">
                                        <a:effectLst/>
                                        <a:latin typeface="Cambria Math" panose="02040503050406030204" pitchFamily="18" charset="0"/>
                                      </a:rPr>
                                      <m:t>15</m:t>
                                    </m:r>
                                    <m:r>
                                      <a:rPr lang="en-US" sz="1400" b="0" i="1" smtClean="0">
                                        <a:effectLst/>
                                        <a:latin typeface="Cambria Math" panose="02040503050406030204" pitchFamily="18" charset="0"/>
                                        <a:ea typeface="Cambria Math" panose="02040503050406030204" pitchFamily="18" charset="0"/>
                                      </a:rPr>
                                      <m:t>∙24</m:t>
                                    </m:r>
                                  </m:num>
                                  <m:den>
                                    <m:r>
                                      <a:rPr lang="en-US" sz="1400" b="0" i="1" smtClean="0">
                                        <a:effectLst/>
                                        <a:latin typeface="Cambria Math" panose="02040503050406030204" pitchFamily="18" charset="0"/>
                                      </a:rPr>
                                      <m:t>48</m:t>
                                    </m:r>
                                  </m:den>
                                </m:f>
                                <m:r>
                                  <a:rPr lang="en-US" sz="1400" b="0" i="1" smtClean="0">
                                    <a:effectLst/>
                                    <a:latin typeface="Cambria Math" panose="02040503050406030204" pitchFamily="18" charset="0"/>
                                  </a:rPr>
                                  <m:t>=7.5</m:t>
                                </m:r>
                              </m:oMath>
                            </m:oMathPara>
                          </a14:m>
                          <a:endParaRPr lang="en-US" sz="1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1143646493"/>
                  </p:ext>
                </p:extLst>
              </p:nvPr>
            </p:nvGraphicFramePr>
            <p:xfrm>
              <a:off x="2526280" y="3368549"/>
              <a:ext cx="6061765" cy="1318960"/>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430972">
                      <a:extLst>
                        <a:ext uri="{9D8B030D-6E8A-4147-A177-3AD203B41FA5}">
                          <a16:colId xmlns:a16="http://schemas.microsoft.com/office/drawing/2014/main" val="1735496733"/>
                        </a:ext>
                      </a:extLst>
                    </a:gridCol>
                    <a:gridCol w="1430972">
                      <a:extLst>
                        <a:ext uri="{9D8B030D-6E8A-4147-A177-3AD203B41FA5}">
                          <a16:colId xmlns:a16="http://schemas.microsoft.com/office/drawing/2014/main" val="3620225987"/>
                        </a:ext>
                      </a:extLst>
                    </a:gridCol>
                  </a:tblGrid>
                  <a:tr h="228283">
                    <a:tc>
                      <a:txBody>
                        <a:bodyPr/>
                        <a:lstStyle/>
                        <a:p>
                          <a:pPr marL="0" marR="0" algn="l">
                            <a:lnSpc>
                              <a:spcPct val="107000"/>
                            </a:lnSpc>
                            <a:spcBef>
                              <a:spcPts val="0"/>
                            </a:spcBef>
                            <a:spcAft>
                              <a:spcPts val="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400" b="1" dirty="0">
                              <a:effectLst/>
                            </a:rPr>
                            <a:t>Distraction</a:t>
                          </a:r>
                          <a:endParaRPr lang="en-US" sz="14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228283">
                    <a:tc>
                      <a:txBody>
                        <a:bodyPr/>
                        <a:lstStyle/>
                        <a:p>
                          <a:pPr marL="0" marR="0" algn="l">
                            <a:lnSpc>
                              <a:spcPct val="107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400">
                              <a:effectLst/>
                            </a:rPr>
                            <a:t> </a:t>
                          </a:r>
                          <a:endParaRPr lang="en-US" sz="1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Cell phone</a:t>
                          </a:r>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Passenger</a:t>
                          </a:r>
                          <a:endParaRPr lang="en-US" sz="1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428879">
                    <a:tc rowSpan="2">
                      <a:txBody>
                        <a:bodyPr/>
                        <a:lstStyle/>
                        <a:p>
                          <a:pPr marL="0" marR="0" algn="ctr">
                            <a:lnSpc>
                              <a:spcPct val="107000"/>
                            </a:lnSpc>
                            <a:spcBef>
                              <a:spcPts val="0"/>
                            </a:spcBef>
                            <a:spcAft>
                              <a:spcPts val="0"/>
                            </a:spcAft>
                          </a:pPr>
                          <a:r>
                            <a:rPr lang="en-US" sz="1400" b="1" dirty="0">
                              <a:effectLst/>
                            </a:rPr>
                            <a:t>Stopped at rest area?</a:t>
                          </a:r>
                          <a:endParaRPr lang="en-US" sz="14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Yes</a:t>
                          </a:r>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endParaRPr lang="en-US"/>
                        </a:p>
                      </a:txBody>
                      <a:tcPr marL="68580" marR="68580" marT="0" marB="0">
                        <a:blipFill>
                          <a:blip r:embed="rId4"/>
                          <a:stretch>
                            <a:fillRect l="-223404" t="-118310" r="-100000" b="-100000"/>
                          </a:stretch>
                        </a:blipFill>
                      </a:tcPr>
                    </a:tc>
                    <a:tc>
                      <a:txBody>
                        <a:bodyPr/>
                        <a:lstStyle/>
                        <a:p>
                          <a:endParaRPr lang="en-US"/>
                        </a:p>
                      </a:txBody>
                      <a:tcPr marL="68580" marR="68580" marT="0" marB="0">
                        <a:blipFill>
                          <a:blip r:embed="rId4"/>
                          <a:stretch>
                            <a:fillRect l="-323404" t="-118310" b="-100000"/>
                          </a:stretch>
                        </a:blipFill>
                      </a:tcPr>
                    </a:tc>
                    <a:extLst>
                      <a:ext uri="{0D108BD9-81ED-4DB2-BD59-A6C34878D82A}">
                        <a16:rowId xmlns:a16="http://schemas.microsoft.com/office/drawing/2014/main" val="2938680965"/>
                      </a:ext>
                    </a:extLst>
                  </a:tr>
                  <a:tr h="433515">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No</a:t>
                          </a:r>
                          <a:endParaRPr lang="en-US" sz="1400" dirty="0">
                            <a:effectLst/>
                            <a:latin typeface="Times New Roman" panose="02020603050405020304" pitchFamily="18" charset="0"/>
                            <a:ea typeface="Calibri" panose="020F0502020204030204" pitchFamily="34" charset="0"/>
                          </a:endParaRPr>
                        </a:p>
                      </a:txBody>
                      <a:tcPr marL="68580" marR="68580" marT="0" marB="0"/>
                    </a:tc>
                    <a:tc>
                      <a:txBody>
                        <a:bodyPr/>
                        <a:lstStyle/>
                        <a:p>
                          <a:endParaRPr lang="en-US"/>
                        </a:p>
                      </a:txBody>
                      <a:tcPr marL="68580" marR="68580" marT="0" marB="0">
                        <a:blipFill>
                          <a:blip r:embed="rId4"/>
                          <a:stretch>
                            <a:fillRect l="-223404" t="-218310" r="-100000"/>
                          </a:stretch>
                        </a:blipFill>
                      </a:tcPr>
                    </a:tc>
                    <a:tc>
                      <a:txBody>
                        <a:bodyPr/>
                        <a:lstStyle/>
                        <a:p>
                          <a:endParaRPr lang="en-US"/>
                        </a:p>
                      </a:txBody>
                      <a:tcPr marL="68580" marR="68580" marT="0" marB="0">
                        <a:blipFill>
                          <a:blip r:embed="rId4"/>
                          <a:stretch>
                            <a:fillRect l="-323404" t="-218310"/>
                          </a:stretch>
                        </a:blipFill>
                      </a:tcPr>
                    </a:tc>
                    <a:extLst>
                      <a:ext uri="{0D108BD9-81ED-4DB2-BD59-A6C34878D82A}">
                        <a16:rowId xmlns:a16="http://schemas.microsoft.com/office/drawing/2014/main" val="1507629106"/>
                      </a:ext>
                    </a:extLst>
                  </a:tr>
                </a:tbl>
              </a:graphicData>
            </a:graphic>
          </p:graphicFrame>
        </mc:Fallback>
      </mc:AlternateContent>
      <p:sp>
        <p:nvSpPr>
          <p:cNvPr id="5" name="Rectangle 4"/>
          <p:cNvSpPr/>
          <p:nvPr/>
        </p:nvSpPr>
        <p:spPr>
          <a:xfrm>
            <a:off x="2067841" y="3411650"/>
            <a:ext cx="3954929" cy="369332"/>
          </a:xfrm>
          <a:prstGeom prst="rect">
            <a:avLst/>
          </a:prstGeom>
        </p:spPr>
        <p:txBody>
          <a:bodyPr wrap="none">
            <a:spAutoFit/>
          </a:bodyPr>
          <a:lstStyle/>
          <a:p>
            <a:r>
              <a:rPr lang="en-US" b="1" dirty="0"/>
              <a:t>All expected counts are at least 5. </a:t>
            </a:r>
          </a:p>
        </p:txBody>
      </p:sp>
    </p:spTree>
    <p:extLst>
      <p:ext uri="{BB962C8B-B14F-4D97-AF65-F5344CB8AC3E}">
        <p14:creationId xmlns:p14="http://schemas.microsoft.com/office/powerpoint/2010/main" val="39370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18</a:t>
            </a:fld>
            <a:endParaRPr lang="en-US"/>
          </a:p>
        </p:txBody>
      </p:sp>
      <p:sp>
        <p:nvSpPr>
          <p:cNvPr id="9" name="Content Placeholder 4"/>
          <p:cNvSpPr>
            <a:spLocks noGrp="1"/>
          </p:cNvSpPr>
          <p:nvPr>
            <p:ph idx="1"/>
          </p:nvPr>
        </p:nvSpPr>
        <p:spPr>
          <a:xfrm>
            <a:off x="307974" y="717954"/>
            <a:ext cx="8467726" cy="206913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Approach #2: Significance test</a:t>
            </a:r>
          </a:p>
        </p:txBody>
      </p:sp>
      <p:graphicFrame>
        <p:nvGraphicFramePr>
          <p:cNvPr id="10" name="Table 9"/>
          <p:cNvGraphicFramePr>
            <a:graphicFrameLocks noGrp="1"/>
          </p:cNvGraphicFramePr>
          <p:nvPr>
            <p:extLst>
              <p:ext uri="{D42A27DB-BD31-4B8C-83A1-F6EECF244321}">
                <p14:modId xmlns:p14="http://schemas.microsoft.com/office/powerpoint/2010/main" val="2092306374"/>
              </p:ext>
            </p:extLst>
          </p:nvPr>
        </p:nvGraphicFramePr>
        <p:xfrm>
          <a:off x="307974" y="1034491"/>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mc:AlternateContent xmlns:mc="http://schemas.openxmlformats.org/markup-compatibility/2006" xmlns:a14="http://schemas.microsoft.com/office/drawing/2010/main">
        <mc:Choice Requires="a14">
          <p:sp>
            <p:nvSpPr>
              <p:cNvPr id="12" name="TextBox 11"/>
              <p:cNvSpPr txBox="1"/>
              <p:nvPr/>
            </p:nvSpPr>
            <p:spPr>
              <a:xfrm>
                <a:off x="6383123" y="1020007"/>
                <a:ext cx="2392577" cy="14966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𝐶</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33</m:t>
                          </m:r>
                        </m:num>
                        <m:den>
                          <m:r>
                            <a:rPr lang="en-US" sz="1600" b="0" i="1" smtClean="0">
                              <a:solidFill>
                                <a:srgbClr val="FF0000"/>
                              </a:solidFill>
                              <a:latin typeface="Cambria Math" panose="02040503050406030204" pitchFamily="18" charset="0"/>
                            </a:rPr>
                            <m:t>48</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6</m:t>
                      </m:r>
                      <m:r>
                        <a:rPr lang="en-US" sz="1600" i="1">
                          <a:solidFill>
                            <a:srgbClr val="FF0000"/>
                          </a:solidFill>
                          <a:latin typeface="Cambria Math" panose="02040503050406030204" pitchFamily="18" charset="0"/>
                        </a:rPr>
                        <m:t>875</m:t>
                      </m:r>
                    </m:oMath>
                  </m:oMathPara>
                </a14:m>
                <a:endParaRPr lang="en-US" sz="16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383123" y="1020007"/>
                <a:ext cx="2392577" cy="1496628"/>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5416437" y="4352806"/>
            <a:ext cx="2893741" cy="369332"/>
          </a:xfrm>
          <a:prstGeom prst="rect">
            <a:avLst/>
          </a:prstGeom>
        </p:spPr>
        <p:txBody>
          <a:bodyPr wrap="none">
            <a:spAutoFit/>
          </a:bodyPr>
          <a:lstStyle/>
          <a:p>
            <a:r>
              <a:rPr lang="en-US" b="1" dirty="0">
                <a:solidFill>
                  <a:srgbClr val="FF0000"/>
                </a:solidFill>
              </a:rPr>
              <a:t>Conditions are not met</a:t>
            </a:r>
            <a:r>
              <a:rPr lang="en-US" b="1" dirty="0">
                <a:solidFill>
                  <a:srgbClr val="FF0000"/>
                </a:solidFill>
                <a:sym typeface="Wingdings" panose="05000000000000000000" pitchFamily="2" charset="2"/>
              </a:rPr>
              <a:t></a:t>
            </a:r>
            <a:endParaRPr lang="en-US" b="1"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09" y="2629059"/>
            <a:ext cx="2324100" cy="17526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201" y="2629059"/>
            <a:ext cx="2324100" cy="17526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1257" y="2629059"/>
            <a:ext cx="2324100" cy="1752600"/>
          </a:xfrm>
          <a:prstGeom prst="rect">
            <a:avLst/>
          </a:prstGeom>
        </p:spPr>
      </p:pic>
      <p:sp>
        <p:nvSpPr>
          <p:cNvPr id="17" name="Rectangle 16"/>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p:spTree>
    <p:extLst>
      <p:ext uri="{BB962C8B-B14F-4D97-AF65-F5344CB8AC3E}">
        <p14:creationId xmlns:p14="http://schemas.microsoft.com/office/powerpoint/2010/main" val="12395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19</a:t>
            </a:fld>
            <a:endParaRPr lang="en-US"/>
          </a:p>
        </p:txBody>
      </p:sp>
      <p:sp>
        <p:nvSpPr>
          <p:cNvPr id="9" name="Content Placeholder 4"/>
          <p:cNvSpPr>
            <a:spLocks noGrp="1"/>
          </p:cNvSpPr>
          <p:nvPr>
            <p:ph idx="1"/>
          </p:nvPr>
        </p:nvSpPr>
        <p:spPr>
          <a:xfrm>
            <a:off x="307974" y="717954"/>
            <a:ext cx="8467726" cy="206913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1200"/>
              </a:spcBef>
              <a:buNone/>
            </a:pPr>
            <a:r>
              <a:rPr lang="en-US" b="1" dirty="0"/>
              <a:t>Approach #1: Simulation</a:t>
            </a:r>
          </a:p>
        </p:txBody>
      </p:sp>
      <p:graphicFrame>
        <p:nvGraphicFramePr>
          <p:cNvPr id="10" name="Table 9"/>
          <p:cNvGraphicFramePr>
            <a:graphicFrameLocks noGrp="1"/>
          </p:cNvGraphicFramePr>
          <p:nvPr>
            <p:extLst>
              <p:ext uri="{D42A27DB-BD31-4B8C-83A1-F6EECF244321}">
                <p14:modId xmlns:p14="http://schemas.microsoft.com/office/powerpoint/2010/main" val="1389040163"/>
              </p:ext>
            </p:extLst>
          </p:nvPr>
        </p:nvGraphicFramePr>
        <p:xfrm>
          <a:off x="307973" y="1059777"/>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mc:AlternateContent xmlns:mc="http://schemas.openxmlformats.org/markup-compatibility/2006" xmlns:a14="http://schemas.microsoft.com/office/drawing/2010/main">
        <mc:Choice Requires="a14">
          <p:sp>
            <p:nvSpPr>
              <p:cNvPr id="12" name="TextBox 11"/>
              <p:cNvSpPr txBox="1"/>
              <p:nvPr/>
            </p:nvSpPr>
            <p:spPr>
              <a:xfrm>
                <a:off x="6383123" y="1020007"/>
                <a:ext cx="2392577" cy="14966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𝐶</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33</m:t>
                          </m:r>
                        </m:num>
                        <m:den>
                          <m:r>
                            <a:rPr lang="en-US" sz="1600" b="0" i="1" smtClean="0">
                              <a:solidFill>
                                <a:srgbClr val="FF0000"/>
                              </a:solidFill>
                              <a:latin typeface="Cambria Math" panose="02040503050406030204" pitchFamily="18" charset="0"/>
                            </a:rPr>
                            <m:t>48</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6</m:t>
                      </m:r>
                      <m:r>
                        <a:rPr lang="en-US" sz="1600" i="1">
                          <a:solidFill>
                            <a:srgbClr val="FF0000"/>
                          </a:solidFill>
                          <a:latin typeface="Cambria Math" panose="02040503050406030204" pitchFamily="18" charset="0"/>
                        </a:rPr>
                        <m:t>875</m:t>
                      </m:r>
                    </m:oMath>
                  </m:oMathPara>
                </a14:m>
                <a:endParaRPr lang="en-US" sz="16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383123" y="1020007"/>
                <a:ext cx="2392577" cy="1496628"/>
              </a:xfrm>
              <a:prstGeom prst="rect">
                <a:avLst/>
              </a:prstGeom>
              <a:blipFill>
                <a:blip r:embed="rId3"/>
                <a:stretch>
                  <a:fillRect/>
                </a:stretch>
              </a:blipFill>
            </p:spPr>
            <p:txBody>
              <a:bodyPr/>
              <a:lstStyle/>
              <a:p>
                <a:r>
                  <a:rPr lang="en-US">
                    <a:noFill/>
                  </a:rPr>
                  <a:t> </a:t>
                </a:r>
              </a:p>
            </p:txBody>
          </p:sp>
        </mc:Fallback>
      </mc:AlternateContent>
      <p:sp>
        <p:nvSpPr>
          <p:cNvPr id="14" name="Rectangle 13"/>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p:pic>
        <p:nvPicPr>
          <p:cNvPr id="5" name="Picture 4"/>
          <p:cNvPicPr>
            <a:picLocks noChangeAspect="1"/>
          </p:cNvPicPr>
          <p:nvPr/>
        </p:nvPicPr>
        <p:blipFill>
          <a:blip r:embed="rId4"/>
          <a:stretch>
            <a:fillRect/>
          </a:stretch>
        </p:blipFill>
        <p:spPr>
          <a:xfrm>
            <a:off x="408646" y="2597049"/>
            <a:ext cx="2680945" cy="2017814"/>
          </a:xfrm>
          <a:prstGeom prst="rect">
            <a:avLst/>
          </a:prstGeom>
        </p:spPr>
      </p:pic>
    </p:spTree>
    <p:extLst>
      <p:ext uri="{BB962C8B-B14F-4D97-AF65-F5344CB8AC3E}">
        <p14:creationId xmlns:p14="http://schemas.microsoft.com/office/powerpoint/2010/main" val="1477638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307974" y="717954"/>
            <a:ext cx="6261075" cy="4029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0" indent="0">
              <a:buNone/>
            </a:pPr>
            <a:r>
              <a:rPr lang="en-US" dirty="0"/>
              <a:t>(a) Do the data provide convincing evidence to support the researcher’s suspicion?</a:t>
            </a:r>
          </a:p>
          <a:p>
            <a:pPr marL="0" indent="0">
              <a:buNone/>
            </a:pPr>
            <a:r>
              <a:rPr lang="en-US" dirty="0"/>
              <a:t>(b) Calculate and interpret a 95% confidence interval for the parameter of interest. Explain how this interval provides more information than the test in part (a).</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a:t>
            </a:fld>
            <a:endParaRPr lang="en-US"/>
          </a:p>
        </p:txBody>
      </p:sp>
      <p:pic>
        <p:nvPicPr>
          <p:cNvPr id="7" name="Picture 6" descr="C:\Users\dstarnes\AppData\Local\Microsoft\Windows\INetCache\Content.MSO\B2A5F430.tmp"/>
          <p:cNvPicPr/>
          <p:nvPr/>
        </p:nvPicPr>
        <p:blipFill>
          <a:blip r:embed="rId3">
            <a:extLst>
              <a:ext uri="{28A0092B-C50C-407E-A947-70E740481C1C}">
                <a14:useLocalDpi xmlns:a14="http://schemas.microsoft.com/office/drawing/2010/main" val="0"/>
              </a:ext>
            </a:extLst>
          </a:blip>
          <a:srcRect/>
          <a:stretch>
            <a:fillRect/>
          </a:stretch>
        </p:blipFill>
        <p:spPr bwMode="auto">
          <a:xfrm>
            <a:off x="6642100" y="717954"/>
            <a:ext cx="2376487" cy="1527812"/>
          </a:xfrm>
          <a:prstGeom prst="rect">
            <a:avLst/>
          </a:prstGeom>
          <a:noFill/>
          <a:ln>
            <a:noFill/>
          </a:ln>
        </p:spPr>
      </p:pic>
      <mc:AlternateContent xmlns:mc="http://schemas.openxmlformats.org/markup-compatibility/2006" xmlns:a14="http://schemas.microsoft.com/office/drawing/2010/main">
        <mc:Choice Requires="a14">
          <p:sp>
            <p:nvSpPr>
              <p:cNvPr id="8" name="TextBox 7"/>
              <p:cNvSpPr txBox="1"/>
              <p:nvPr/>
            </p:nvSpPr>
            <p:spPr>
              <a:xfrm>
                <a:off x="6519328" y="2443277"/>
                <a:ext cx="2499259" cy="12986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160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135</m:t>
                          </m:r>
                        </m:num>
                        <m:den>
                          <m:r>
                            <a:rPr lang="en-US" sz="1600" b="0" i="1" smtClean="0">
                              <a:solidFill>
                                <a:srgbClr val="FF0000"/>
                              </a:solidFill>
                              <a:latin typeface="Cambria Math" panose="02040503050406030204" pitchFamily="18" charset="0"/>
                            </a:rPr>
                            <m:t>300</m:t>
                          </m:r>
                        </m:den>
                      </m:f>
                      <m:r>
                        <a:rPr lang="en-US" sz="1600" b="0" i="1" smtClean="0">
                          <a:solidFill>
                            <a:srgbClr val="FF0000"/>
                          </a:solidFill>
                          <a:latin typeface="Cambria Math" panose="02040503050406030204" pitchFamily="18" charset="0"/>
                        </a:rPr>
                        <m:t>=0.45&gt;0.39</m:t>
                      </m:r>
                    </m:oMath>
                  </m:oMathPara>
                </a14:m>
                <a:endParaRPr lang="en-US" sz="1600" dirty="0">
                  <a:solidFill>
                    <a:srgbClr val="FF0000"/>
                  </a:solidFill>
                </a:endParaRPr>
              </a:p>
              <a:p>
                <a:r>
                  <a:rPr lang="en-US" sz="1600" dirty="0">
                    <a:solidFill>
                      <a:srgbClr val="FF0000"/>
                    </a:solidFill>
                  </a:rPr>
                  <a:t>so there is some evidence to support the researcher’s suspicion</a:t>
                </a:r>
              </a:p>
            </p:txBody>
          </p:sp>
        </mc:Choice>
        <mc:Fallback xmlns="">
          <p:sp>
            <p:nvSpPr>
              <p:cNvPr id="8" name="TextBox 7"/>
              <p:cNvSpPr txBox="1">
                <a:spLocks noRot="1" noChangeAspect="1" noMove="1" noResize="1" noEditPoints="1" noAdjustHandles="1" noChangeArrowheads="1" noChangeShapeType="1" noTextEdit="1"/>
              </p:cNvSpPr>
              <p:nvPr/>
            </p:nvSpPr>
            <p:spPr>
              <a:xfrm>
                <a:off x="6519328" y="2443277"/>
                <a:ext cx="2499259" cy="1298625"/>
              </a:xfrm>
              <a:prstGeom prst="rect">
                <a:avLst/>
              </a:prstGeom>
              <a:blipFill>
                <a:blip r:embed="rId4"/>
                <a:stretch>
                  <a:fillRect l="-1220" b="-5164"/>
                </a:stretch>
              </a:blipFill>
            </p:spPr>
            <p:txBody>
              <a:bodyPr/>
              <a:lstStyle/>
              <a:p>
                <a:r>
                  <a:rPr lang="en-US">
                    <a:noFill/>
                  </a:rPr>
                  <a:t> </a:t>
                </a:r>
              </a:p>
            </p:txBody>
          </p:sp>
        </mc:Fallback>
      </mc:AlternateContent>
    </p:spTree>
    <p:extLst>
      <p:ext uri="{BB962C8B-B14F-4D97-AF65-F5344CB8AC3E}">
        <p14:creationId xmlns:p14="http://schemas.microsoft.com/office/powerpoint/2010/main" val="19965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Experiment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20</a:t>
            </a:fld>
            <a:endParaRPr lang="en-US"/>
          </a:p>
        </p:txBody>
      </p:sp>
      <p:sp>
        <p:nvSpPr>
          <p:cNvPr id="9" name="Content Placeholder 4"/>
          <p:cNvSpPr>
            <a:spLocks noGrp="1"/>
          </p:cNvSpPr>
          <p:nvPr>
            <p:ph idx="1"/>
          </p:nvPr>
        </p:nvSpPr>
        <p:spPr>
          <a:xfrm>
            <a:off x="307974" y="717954"/>
            <a:ext cx="8467726" cy="206913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75514975"/>
              </p:ext>
            </p:extLst>
          </p:nvPr>
        </p:nvGraphicFramePr>
        <p:xfrm>
          <a:off x="307974" y="1074042"/>
          <a:ext cx="5563236" cy="1043688"/>
        </p:xfrm>
        <a:graphic>
          <a:graphicData uri="http://schemas.openxmlformats.org/drawingml/2006/table">
            <a:tbl>
              <a:tblPr firstRow="1" firstCol="1" lastRow="1" lastCol="1" bandRow="1" bandCol="1">
                <a:tableStyleId>{2D5ABB26-0587-4C30-8999-92F81FD0307C}</a:tableStyleId>
              </a:tblPr>
              <a:tblGrid>
                <a:gridCol w="2265998">
                  <a:extLst>
                    <a:ext uri="{9D8B030D-6E8A-4147-A177-3AD203B41FA5}">
                      <a16:colId xmlns:a16="http://schemas.microsoft.com/office/drawing/2014/main" val="2705552197"/>
                    </a:ext>
                  </a:extLst>
                </a:gridCol>
                <a:gridCol w="933823">
                  <a:extLst>
                    <a:ext uri="{9D8B030D-6E8A-4147-A177-3AD203B41FA5}">
                      <a16:colId xmlns:a16="http://schemas.microsoft.com/office/drawing/2014/main" val="1901282818"/>
                    </a:ext>
                  </a:extLst>
                </a:gridCol>
                <a:gridCol w="1180897">
                  <a:extLst>
                    <a:ext uri="{9D8B030D-6E8A-4147-A177-3AD203B41FA5}">
                      <a16:colId xmlns:a16="http://schemas.microsoft.com/office/drawing/2014/main" val="1735496733"/>
                    </a:ext>
                  </a:extLst>
                </a:gridCol>
                <a:gridCol w="1182518">
                  <a:extLst>
                    <a:ext uri="{9D8B030D-6E8A-4147-A177-3AD203B41FA5}">
                      <a16:colId xmlns:a16="http://schemas.microsoft.com/office/drawing/2014/main" val="3620225987"/>
                    </a:ext>
                  </a:extLst>
                </a:gridCol>
              </a:tblGrid>
              <a:tr h="0">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lnSpc>
                          <a:spcPct val="107000"/>
                        </a:lnSpc>
                        <a:spcBef>
                          <a:spcPts val="0"/>
                        </a:spcBef>
                        <a:spcAft>
                          <a:spcPts val="0"/>
                        </a:spcAft>
                      </a:pPr>
                      <a:r>
                        <a:rPr lang="en-US" sz="1600" b="1" dirty="0">
                          <a:effectLst/>
                        </a:rPr>
                        <a:t>Distraction</a:t>
                      </a:r>
                      <a:endParaRPr lang="en-US" sz="16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94693654"/>
                  </a:ext>
                </a:extLst>
              </a:tr>
              <a:tr h="0">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l">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Cell phone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Passenger</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6161578"/>
                  </a:ext>
                </a:extLst>
              </a:tr>
              <a:tr h="0">
                <a:tc rowSpan="2">
                  <a:txBody>
                    <a:bodyPr/>
                    <a:lstStyle/>
                    <a:p>
                      <a:pPr marL="0" marR="0" algn="ctr">
                        <a:lnSpc>
                          <a:spcPct val="107000"/>
                        </a:lnSpc>
                        <a:spcBef>
                          <a:spcPts val="0"/>
                        </a:spcBef>
                        <a:spcAft>
                          <a:spcPts val="0"/>
                        </a:spcAft>
                      </a:pPr>
                      <a:r>
                        <a:rPr lang="en-US" sz="1600" b="1" dirty="0">
                          <a:effectLst/>
                        </a:rPr>
                        <a:t>Stopped at rest area?</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Yes</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6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21</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8680965"/>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No</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12</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07629106"/>
                  </a:ext>
                </a:extLst>
              </a:tr>
            </a:tbl>
          </a:graphicData>
        </a:graphic>
      </p:graphicFrame>
      <mc:AlternateContent xmlns:mc="http://schemas.openxmlformats.org/markup-compatibility/2006" xmlns:a14="http://schemas.microsoft.com/office/drawing/2010/main">
        <mc:Choice Requires="a14">
          <p:sp>
            <p:nvSpPr>
              <p:cNvPr id="12" name="TextBox 11"/>
              <p:cNvSpPr txBox="1"/>
              <p:nvPr/>
            </p:nvSpPr>
            <p:spPr>
              <a:xfrm>
                <a:off x="6383123" y="1020007"/>
                <a:ext cx="2392577" cy="14966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solidFill>
                                <a:srgbClr val="FF0000"/>
                              </a:solidFill>
                              <a:latin typeface="Cambria Math" panose="02040503050406030204" pitchFamily="18" charset="0"/>
                            </a:rPr>
                          </m:ctrlPr>
                        </m:sSubPr>
                        <m:e>
                          <m:acc>
                            <m:accPr>
                              <m:chr m:val="̂"/>
                              <m:ctrlPr>
                                <a:rPr lang="en-US" sz="1600" b="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𝑝𝑎𝑠𝑠𝑒𝑛𝑔𝑒𝑟</m:t>
                          </m:r>
                        </m:sub>
                      </m:sSub>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21</m:t>
                          </m:r>
                        </m:num>
                        <m:den>
                          <m:r>
                            <a:rPr lang="en-US" sz="1600" b="0" i="1" smtClean="0">
                              <a:solidFill>
                                <a:srgbClr val="FF0000"/>
                              </a:solidFill>
                              <a:latin typeface="Cambria Math" panose="02040503050406030204" pitchFamily="18" charset="0"/>
                            </a:rPr>
                            <m:t>24</m:t>
                          </m:r>
                        </m:den>
                      </m:f>
                      <m:r>
                        <a:rPr lang="en-US" sz="1600" b="0" i="1" smtClean="0">
                          <a:solidFill>
                            <a:srgbClr val="FF0000"/>
                          </a:solidFill>
                          <a:latin typeface="Cambria Math" panose="02040503050406030204" pitchFamily="18" charset="0"/>
                        </a:rPr>
                        <m:t>=0.875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𝑐𝑒𝑙𝑙</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12</m:t>
                          </m:r>
                        </m:num>
                        <m:den>
                          <m:r>
                            <a:rPr lang="en-US" sz="1600" i="1">
                              <a:solidFill>
                                <a:srgbClr val="FF0000"/>
                              </a:solidFill>
                              <a:latin typeface="Cambria Math" panose="02040503050406030204" pitchFamily="18" charset="0"/>
                            </a:rPr>
                            <m:t>24</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5</m:t>
                      </m:r>
                    </m:oMath>
                  </m:oMathPara>
                </a14:m>
                <a:endParaRPr lang="en-US" sz="1600"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600" i="1">
                              <a:solidFill>
                                <a:srgbClr val="FF0000"/>
                              </a:solidFill>
                              <a:latin typeface="Cambria Math" panose="02040503050406030204" pitchFamily="18" charset="0"/>
                            </a:rPr>
                          </m:ctrlPr>
                        </m:sSubPr>
                        <m:e>
                          <m:acc>
                            <m:accPr>
                              <m:chr m:val="̂"/>
                              <m:ctrlPr>
                                <a:rPr lang="en-US" sz="1600" i="1">
                                  <a:solidFill>
                                    <a:srgbClr val="FF0000"/>
                                  </a:solidFill>
                                  <a:latin typeface="Cambria Math" panose="02040503050406030204" pitchFamily="18" charset="0"/>
                                </a:rPr>
                              </m:ctrlPr>
                            </m:accPr>
                            <m:e>
                              <m:r>
                                <a:rPr lang="en-US" sz="1600" i="1">
                                  <a:solidFill>
                                    <a:srgbClr val="FF0000"/>
                                  </a:solidFill>
                                  <a:latin typeface="Cambria Math" panose="02040503050406030204" pitchFamily="18" charset="0"/>
                                </a:rPr>
                                <m:t>𝑝</m:t>
                              </m:r>
                            </m:e>
                          </m:acc>
                        </m:e>
                        <m:sub>
                          <m:r>
                            <a:rPr lang="en-US" sz="1600" b="0" i="1" smtClean="0">
                              <a:solidFill>
                                <a:srgbClr val="FF0000"/>
                              </a:solidFill>
                              <a:latin typeface="Cambria Math" panose="02040503050406030204" pitchFamily="18" charset="0"/>
                            </a:rPr>
                            <m:t>𝐶</m:t>
                          </m:r>
                        </m:sub>
                      </m:sSub>
                      <m:r>
                        <a:rPr lang="en-US" sz="1600" i="1">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33</m:t>
                          </m:r>
                        </m:num>
                        <m:den>
                          <m:r>
                            <a:rPr lang="en-US" sz="1600" b="0" i="1" smtClean="0">
                              <a:solidFill>
                                <a:srgbClr val="FF0000"/>
                              </a:solidFill>
                              <a:latin typeface="Cambria Math" panose="02040503050406030204" pitchFamily="18" charset="0"/>
                            </a:rPr>
                            <m:t>48</m:t>
                          </m:r>
                        </m:den>
                      </m:f>
                      <m:r>
                        <a:rPr lang="en-US" sz="1600" i="1">
                          <a:solidFill>
                            <a:srgbClr val="FF0000"/>
                          </a:solidFill>
                          <a:latin typeface="Cambria Math" panose="02040503050406030204" pitchFamily="18" charset="0"/>
                        </a:rPr>
                        <m:t>=0.</m:t>
                      </m:r>
                      <m:r>
                        <a:rPr lang="en-US" sz="1600" b="0" i="1" smtClean="0">
                          <a:solidFill>
                            <a:srgbClr val="FF0000"/>
                          </a:solidFill>
                          <a:latin typeface="Cambria Math" panose="02040503050406030204" pitchFamily="18" charset="0"/>
                        </a:rPr>
                        <m:t>6</m:t>
                      </m:r>
                      <m:r>
                        <a:rPr lang="en-US" sz="1600" i="1">
                          <a:solidFill>
                            <a:srgbClr val="FF0000"/>
                          </a:solidFill>
                          <a:latin typeface="Cambria Math" panose="02040503050406030204" pitchFamily="18" charset="0"/>
                        </a:rPr>
                        <m:t>875</m:t>
                      </m:r>
                    </m:oMath>
                  </m:oMathPara>
                </a14:m>
                <a:endParaRPr lang="en-US" sz="16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383123" y="1020007"/>
                <a:ext cx="2392577" cy="1496628"/>
              </a:xfrm>
              <a:prstGeom prst="rect">
                <a:avLst/>
              </a:prstGeom>
              <a:blipFill>
                <a:blip r:embed="rId3"/>
                <a:stretch>
                  <a:fillRect/>
                </a:stretch>
              </a:blipFill>
            </p:spPr>
            <p:txBody>
              <a:bodyPr/>
              <a:lstStyle/>
              <a:p>
                <a:r>
                  <a:rPr lang="en-US">
                    <a:noFill/>
                  </a:rPr>
                  <a:t> </a:t>
                </a:r>
              </a:p>
            </p:txBody>
          </p:sp>
        </mc:Fallback>
      </mc:AlternateContent>
      <p:sp>
        <p:nvSpPr>
          <p:cNvPr id="14" name="Rectangle 13"/>
          <p:cNvSpPr/>
          <p:nvPr/>
        </p:nvSpPr>
        <p:spPr>
          <a:xfrm>
            <a:off x="261035" y="2571750"/>
            <a:ext cx="8700084" cy="923330"/>
          </a:xfrm>
          <a:prstGeom prst="rect">
            <a:avLst/>
          </a:prstGeom>
        </p:spPr>
        <p:txBody>
          <a:bodyPr wrap="square">
            <a:spAutoFit/>
          </a:bodyPr>
          <a:lstStyle/>
          <a:p>
            <a:pPr marL="0" indent="0">
              <a:buNone/>
            </a:pPr>
            <a:r>
              <a:rPr lang="en-US" b="1" dirty="0"/>
              <a:t>Because the </a:t>
            </a:r>
            <a:r>
              <a:rPr lang="en-US" b="1" i="1" dirty="0"/>
              <a:t>P</a:t>
            </a:r>
            <a:r>
              <a:rPr lang="en-US" b="1" dirty="0"/>
              <a:t>-value of 0.0057 &lt; </a:t>
            </a:r>
            <a:r>
              <a:rPr lang="el-GR" b="1" i="1" dirty="0"/>
              <a:t>α</a:t>
            </a:r>
            <a:r>
              <a:rPr lang="en-US" b="1" dirty="0"/>
              <a:t> = 0.05, we reject </a:t>
            </a:r>
            <a:r>
              <a:rPr lang="en-US" b="1" i="1" dirty="0"/>
              <a:t>H</a:t>
            </a:r>
            <a:r>
              <a:rPr lang="en-US" b="1" baseline="-25000" dirty="0"/>
              <a:t>0</a:t>
            </a:r>
            <a:r>
              <a:rPr lang="en-US" b="1" dirty="0"/>
              <a:t>. The data provide convincing evidence that talking on a cell phone while driving is more distracting for people like these than talking to a passenger.</a:t>
            </a:r>
          </a:p>
        </p:txBody>
      </p:sp>
      <p:sp>
        <p:nvSpPr>
          <p:cNvPr id="15" name="Rectangle 14"/>
          <p:cNvSpPr/>
          <p:nvPr/>
        </p:nvSpPr>
        <p:spPr>
          <a:xfrm>
            <a:off x="231775" y="595560"/>
            <a:ext cx="6703036" cy="646331"/>
          </a:xfrm>
          <a:prstGeom prst="rect">
            <a:avLst/>
          </a:prstGeom>
        </p:spPr>
        <p:txBody>
          <a:bodyPr wrap="square">
            <a:spAutoFit/>
          </a:bodyPr>
          <a:lstStyle/>
          <a:p>
            <a:r>
              <a:rPr lang="en-US" dirty="0"/>
              <a:t>Which is more distracting: talking on a cell phone while driving or talking to a passenger?</a:t>
            </a:r>
          </a:p>
        </p:txBody>
      </p:sp>
    </p:spTree>
    <p:extLst>
      <p:ext uri="{BB962C8B-B14F-4D97-AF65-F5344CB8AC3E}">
        <p14:creationId xmlns:p14="http://schemas.microsoft.com/office/powerpoint/2010/main" val="392715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21</a:t>
            </a:fld>
            <a:endParaRPr lang="en-US"/>
          </a:p>
        </p:txBody>
      </p:sp>
      <p:sp>
        <p:nvSpPr>
          <p:cNvPr id="3" name="TextBox 2"/>
          <p:cNvSpPr txBox="1"/>
          <p:nvPr/>
        </p:nvSpPr>
        <p:spPr>
          <a:xfrm>
            <a:off x="782728" y="1992157"/>
            <a:ext cx="7659014" cy="2246769"/>
          </a:xfrm>
          <a:prstGeom prst="rect">
            <a:avLst/>
          </a:prstGeom>
          <a:noFill/>
        </p:spPr>
        <p:txBody>
          <a:bodyPr wrap="square" rtlCol="0">
            <a:spAutoFit/>
          </a:bodyPr>
          <a:lstStyle/>
          <a:p>
            <a:pPr algn="ctr"/>
            <a:endParaRPr lang="en-US" sz="2800" b="1" dirty="0">
              <a:solidFill>
                <a:srgbClr val="C00000"/>
              </a:solidFill>
            </a:endParaRPr>
          </a:p>
          <a:p>
            <a:pPr algn="ctr"/>
            <a:r>
              <a:rPr lang="en-US" sz="2800" b="1" dirty="0">
                <a:solidFill>
                  <a:srgbClr val="C00000"/>
                </a:solidFill>
              </a:rPr>
              <a:t>Questions?</a:t>
            </a:r>
          </a:p>
          <a:p>
            <a:pPr algn="ctr"/>
            <a:endParaRPr lang="en-US" sz="2800" b="1" dirty="0">
              <a:solidFill>
                <a:srgbClr val="C00000"/>
              </a:solidFill>
            </a:endParaRPr>
          </a:p>
          <a:p>
            <a:r>
              <a:rPr lang="en-US" sz="2800" dirty="0">
                <a:solidFill>
                  <a:srgbClr val="C00000"/>
                </a:solidFill>
              </a:rPr>
              <a:t>Enter them in the chat and we’ll get to as many </a:t>
            </a:r>
          </a:p>
          <a:p>
            <a:r>
              <a:rPr lang="en-US" sz="2800" dirty="0">
                <a:solidFill>
                  <a:srgbClr val="C00000"/>
                </a:solidFill>
              </a:rPr>
              <a:t>as we can! </a:t>
            </a:r>
          </a:p>
        </p:txBody>
      </p:sp>
      <p:sp>
        <p:nvSpPr>
          <p:cNvPr id="4" name="TextBox 3"/>
          <p:cNvSpPr txBox="1"/>
          <p:nvPr/>
        </p:nvSpPr>
        <p:spPr>
          <a:xfrm>
            <a:off x="270662" y="607162"/>
            <a:ext cx="8505038" cy="954107"/>
          </a:xfrm>
          <a:prstGeom prst="rect">
            <a:avLst/>
          </a:prstGeom>
          <a:noFill/>
        </p:spPr>
        <p:txBody>
          <a:bodyPr wrap="square" rtlCol="0">
            <a:spAutoFit/>
          </a:bodyPr>
          <a:lstStyle/>
          <a:p>
            <a:pPr algn="ctr"/>
            <a:r>
              <a:rPr lang="en-US" sz="2800" b="1" dirty="0">
                <a:solidFill>
                  <a:srgbClr val="C00000"/>
                </a:solidFill>
              </a:rPr>
              <a:t>The handout and slides will be posted</a:t>
            </a:r>
          </a:p>
          <a:p>
            <a:pPr algn="ctr"/>
            <a:r>
              <a:rPr lang="en-US" sz="2800" b="1" dirty="0">
                <a:solidFill>
                  <a:srgbClr val="C00000"/>
                </a:solidFill>
              </a:rPr>
              <a:t>&lt;</a:t>
            </a:r>
            <a:r>
              <a:rPr lang="en-US" sz="2000" b="1" dirty="0">
                <a:solidFill>
                  <a:srgbClr val="C00000"/>
                </a:solidFill>
              </a:rPr>
              <a:t>https://education.ti.com/en/bulletinboard/statisticsofficehours</a:t>
            </a:r>
            <a:r>
              <a:rPr lang="en-US" sz="2800" b="1" dirty="0">
                <a:solidFill>
                  <a:srgbClr val="C00000"/>
                </a:solidFill>
              </a:rPr>
              <a:t>&gt;.</a:t>
            </a:r>
          </a:p>
        </p:txBody>
      </p:sp>
    </p:spTree>
    <p:extLst>
      <p:ext uri="{BB962C8B-B14F-4D97-AF65-F5344CB8AC3E}">
        <p14:creationId xmlns:p14="http://schemas.microsoft.com/office/powerpoint/2010/main" val="1918302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231776" y="717954"/>
            <a:ext cx="8543924" cy="4029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342900" indent="-342900">
              <a:buAutoNum type="alphaLcParenBoth"/>
            </a:pPr>
            <a:r>
              <a:rPr lang="en-US" dirty="0"/>
              <a:t>Do the data provide convincing evidence to support the researcher’s suspicion?</a:t>
            </a:r>
          </a:p>
          <a:p>
            <a:pPr marL="0" indent="0">
              <a:buNone/>
            </a:pPr>
            <a:r>
              <a:rPr lang="en-US" b="1" dirty="0"/>
              <a:t>Approach #1: Simulation</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3</a:t>
            </a:fld>
            <a:endParaRPr lang="en-US"/>
          </a:p>
        </p:txBody>
      </p:sp>
      <mc:AlternateContent xmlns:mc="http://schemas.openxmlformats.org/markup-compatibility/2006">
        <mc:Choice xmlns:a14="http://schemas.microsoft.com/office/drawing/2010/main" Requires="a14">
          <p:sp>
            <p:nvSpPr>
              <p:cNvPr id="8" name="TextBox 7"/>
              <p:cNvSpPr txBox="1"/>
              <p:nvPr/>
            </p:nvSpPr>
            <p:spPr>
              <a:xfrm>
                <a:off x="6459270" y="2516429"/>
                <a:ext cx="2499259" cy="12986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160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135</m:t>
                          </m:r>
                        </m:num>
                        <m:den>
                          <m:r>
                            <a:rPr lang="en-US" sz="1600" b="0" i="1" smtClean="0">
                              <a:solidFill>
                                <a:srgbClr val="FF0000"/>
                              </a:solidFill>
                              <a:latin typeface="Cambria Math" panose="02040503050406030204" pitchFamily="18" charset="0"/>
                            </a:rPr>
                            <m:t>300</m:t>
                          </m:r>
                        </m:den>
                      </m:f>
                      <m:r>
                        <a:rPr lang="en-US" sz="1600" b="0" i="1" smtClean="0">
                          <a:solidFill>
                            <a:srgbClr val="FF0000"/>
                          </a:solidFill>
                          <a:latin typeface="Cambria Math" panose="02040503050406030204" pitchFamily="18" charset="0"/>
                        </a:rPr>
                        <m:t>=0.45&gt;0.39</m:t>
                      </m:r>
                    </m:oMath>
                  </m:oMathPara>
                </a14:m>
                <a:endParaRPr lang="en-US" sz="1600" dirty="0">
                  <a:solidFill>
                    <a:srgbClr val="FF0000"/>
                  </a:solidFill>
                </a:endParaRPr>
              </a:p>
              <a:p>
                <a:r>
                  <a:rPr lang="en-US" sz="1600" dirty="0">
                    <a:solidFill>
                      <a:srgbClr val="FF0000"/>
                    </a:solidFill>
                  </a:rPr>
                  <a:t>so there is some evidence to support the researcher’s suspicion</a:t>
                </a:r>
              </a:p>
            </p:txBody>
          </p:sp>
        </mc:Choice>
        <mc:Fallback>
          <p:sp>
            <p:nvSpPr>
              <p:cNvPr id="8" name="TextBox 7"/>
              <p:cNvSpPr txBox="1">
                <a:spLocks noRot="1" noChangeAspect="1" noMove="1" noResize="1" noEditPoints="1" noAdjustHandles="1" noChangeArrowheads="1" noChangeShapeType="1" noTextEdit="1"/>
              </p:cNvSpPr>
              <p:nvPr/>
            </p:nvSpPr>
            <p:spPr>
              <a:xfrm>
                <a:off x="6459270" y="2516429"/>
                <a:ext cx="2499259" cy="1298625"/>
              </a:xfrm>
              <a:prstGeom prst="rect">
                <a:avLst/>
              </a:prstGeom>
              <a:blipFill>
                <a:blip r:embed="rId3"/>
                <a:stretch>
                  <a:fillRect l="-1463" b="-516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B0A9288-CD8F-4EF3-BAC3-B888D1E900C8}"/>
              </a:ext>
            </a:extLst>
          </p:cNvPr>
          <p:cNvPicPr>
            <a:picLocks noChangeAspect="1"/>
          </p:cNvPicPr>
          <p:nvPr/>
        </p:nvPicPr>
        <p:blipFill>
          <a:blip r:embed="rId4"/>
          <a:stretch>
            <a:fillRect/>
          </a:stretch>
        </p:blipFill>
        <p:spPr>
          <a:xfrm>
            <a:off x="541527" y="2887925"/>
            <a:ext cx="2296394" cy="1726938"/>
          </a:xfrm>
          <a:prstGeom prst="rect">
            <a:avLst/>
          </a:prstGeom>
        </p:spPr>
      </p:pic>
      <p:pic>
        <p:nvPicPr>
          <p:cNvPr id="7" name="Picture 6">
            <a:extLst>
              <a:ext uri="{FF2B5EF4-FFF2-40B4-BE49-F238E27FC236}">
                <a16:creationId xmlns:a16="http://schemas.microsoft.com/office/drawing/2014/main" id="{0B790224-C765-413D-85DB-64830220900F}"/>
              </a:ext>
            </a:extLst>
          </p:cNvPr>
          <p:cNvPicPr>
            <a:picLocks noChangeAspect="1"/>
          </p:cNvPicPr>
          <p:nvPr/>
        </p:nvPicPr>
        <p:blipFill>
          <a:blip r:embed="rId5"/>
          <a:stretch>
            <a:fillRect/>
          </a:stretch>
        </p:blipFill>
        <p:spPr>
          <a:xfrm>
            <a:off x="3147672" y="2887925"/>
            <a:ext cx="2296394" cy="1726938"/>
          </a:xfrm>
          <a:prstGeom prst="rect">
            <a:avLst/>
          </a:prstGeom>
        </p:spPr>
      </p:pic>
    </p:spTree>
    <p:extLst>
      <p:ext uri="{BB962C8B-B14F-4D97-AF65-F5344CB8AC3E}">
        <p14:creationId xmlns:p14="http://schemas.microsoft.com/office/powerpoint/2010/main" val="23664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231776" y="717954"/>
            <a:ext cx="8543924" cy="4029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342900" indent="-342900">
              <a:buAutoNum type="alphaLcParenBoth"/>
            </a:pPr>
            <a:r>
              <a:rPr lang="en-US" dirty="0"/>
              <a:t>Do the data provide convincing evidence to support the researcher’s suspicion?</a:t>
            </a:r>
          </a:p>
          <a:p>
            <a:pPr marL="0" indent="0">
              <a:buNone/>
            </a:pPr>
            <a:r>
              <a:rPr lang="en-US" b="1" dirty="0"/>
              <a:t>Approach #1: Simulation</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4</a:t>
            </a:fld>
            <a:endParaRPr lang="en-US"/>
          </a:p>
        </p:txBody>
      </p:sp>
      <mc:AlternateContent xmlns:mc="http://schemas.openxmlformats.org/markup-compatibility/2006">
        <mc:Choice xmlns:a14="http://schemas.microsoft.com/office/drawing/2010/main" Requires="a14">
          <p:sp>
            <p:nvSpPr>
              <p:cNvPr id="8" name="TextBox 7"/>
              <p:cNvSpPr txBox="1"/>
              <p:nvPr/>
            </p:nvSpPr>
            <p:spPr>
              <a:xfrm>
                <a:off x="6459270" y="2516429"/>
                <a:ext cx="2499259" cy="12986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160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135</m:t>
                          </m:r>
                        </m:num>
                        <m:den>
                          <m:r>
                            <a:rPr lang="en-US" sz="1600" b="0" i="1" smtClean="0">
                              <a:solidFill>
                                <a:srgbClr val="FF0000"/>
                              </a:solidFill>
                              <a:latin typeface="Cambria Math" panose="02040503050406030204" pitchFamily="18" charset="0"/>
                            </a:rPr>
                            <m:t>300</m:t>
                          </m:r>
                        </m:den>
                      </m:f>
                      <m:r>
                        <a:rPr lang="en-US" sz="1600" b="0" i="1" smtClean="0">
                          <a:solidFill>
                            <a:srgbClr val="FF0000"/>
                          </a:solidFill>
                          <a:latin typeface="Cambria Math" panose="02040503050406030204" pitchFamily="18" charset="0"/>
                        </a:rPr>
                        <m:t>=0.45&gt;0.39</m:t>
                      </m:r>
                    </m:oMath>
                  </m:oMathPara>
                </a14:m>
                <a:endParaRPr lang="en-US" sz="1600" dirty="0">
                  <a:solidFill>
                    <a:srgbClr val="FF0000"/>
                  </a:solidFill>
                </a:endParaRPr>
              </a:p>
              <a:p>
                <a:r>
                  <a:rPr lang="en-US" sz="1600" dirty="0">
                    <a:solidFill>
                      <a:srgbClr val="FF0000"/>
                    </a:solidFill>
                  </a:rPr>
                  <a:t>so there is some evidence to support the researcher’s suspicion</a:t>
                </a:r>
              </a:p>
            </p:txBody>
          </p:sp>
        </mc:Choice>
        <mc:Fallback>
          <p:sp>
            <p:nvSpPr>
              <p:cNvPr id="8" name="TextBox 7"/>
              <p:cNvSpPr txBox="1">
                <a:spLocks noRot="1" noChangeAspect="1" noMove="1" noResize="1" noEditPoints="1" noAdjustHandles="1" noChangeArrowheads="1" noChangeShapeType="1" noTextEdit="1"/>
              </p:cNvSpPr>
              <p:nvPr/>
            </p:nvSpPr>
            <p:spPr>
              <a:xfrm>
                <a:off x="6459270" y="2516429"/>
                <a:ext cx="2499259" cy="1298625"/>
              </a:xfrm>
              <a:prstGeom prst="rect">
                <a:avLst/>
              </a:prstGeom>
              <a:blipFill>
                <a:blip r:embed="rId3"/>
                <a:stretch>
                  <a:fillRect l="-1463" b="-516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DD98EDD-81C5-4B7C-A56F-62C9CF9BABF0}"/>
              </a:ext>
            </a:extLst>
          </p:cNvPr>
          <p:cNvPicPr>
            <a:picLocks noChangeAspect="1"/>
          </p:cNvPicPr>
          <p:nvPr/>
        </p:nvPicPr>
        <p:blipFill>
          <a:blip r:embed="rId4"/>
          <a:stretch>
            <a:fillRect/>
          </a:stretch>
        </p:blipFill>
        <p:spPr>
          <a:xfrm>
            <a:off x="541527" y="2887925"/>
            <a:ext cx="2296395" cy="1726938"/>
          </a:xfrm>
          <a:prstGeom prst="rect">
            <a:avLst/>
          </a:prstGeom>
        </p:spPr>
      </p:pic>
      <p:pic>
        <p:nvPicPr>
          <p:cNvPr id="9" name="Picture 8">
            <a:extLst>
              <a:ext uri="{FF2B5EF4-FFF2-40B4-BE49-F238E27FC236}">
                <a16:creationId xmlns:a16="http://schemas.microsoft.com/office/drawing/2014/main" id="{11CF8679-A22D-497E-994F-C5F1840A553C}"/>
              </a:ext>
            </a:extLst>
          </p:cNvPr>
          <p:cNvPicPr>
            <a:picLocks noChangeAspect="1"/>
          </p:cNvPicPr>
          <p:nvPr/>
        </p:nvPicPr>
        <p:blipFill>
          <a:blip r:embed="rId5"/>
          <a:stretch>
            <a:fillRect/>
          </a:stretch>
        </p:blipFill>
        <p:spPr>
          <a:xfrm>
            <a:off x="3147673" y="2887925"/>
            <a:ext cx="2296394" cy="1726938"/>
          </a:xfrm>
          <a:prstGeom prst="rect">
            <a:avLst/>
          </a:prstGeom>
        </p:spPr>
      </p:pic>
    </p:spTree>
    <p:extLst>
      <p:ext uri="{BB962C8B-B14F-4D97-AF65-F5344CB8AC3E}">
        <p14:creationId xmlns:p14="http://schemas.microsoft.com/office/powerpoint/2010/main" val="270505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231776" y="717954"/>
            <a:ext cx="8543924" cy="4029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342900" indent="-342900">
              <a:buAutoNum type="alphaLcParenBoth"/>
            </a:pPr>
            <a:r>
              <a:rPr lang="en-US" dirty="0"/>
              <a:t>Do the data provide convincing evidence to support the researcher’s suspicion?</a:t>
            </a:r>
          </a:p>
          <a:p>
            <a:pPr marL="0" indent="0">
              <a:buNone/>
            </a:pPr>
            <a:r>
              <a:rPr lang="en-US" b="1" dirty="0"/>
              <a:t>Approach #1: Simulation</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5</a:t>
            </a:fld>
            <a:endParaRPr lang="en-US"/>
          </a:p>
        </p:txBody>
      </p:sp>
      <mc:AlternateContent xmlns:mc="http://schemas.openxmlformats.org/markup-compatibility/2006">
        <mc:Choice xmlns:a14="http://schemas.microsoft.com/office/drawing/2010/main" Requires="a14">
          <p:sp>
            <p:nvSpPr>
              <p:cNvPr id="8" name="TextBox 7"/>
              <p:cNvSpPr txBox="1"/>
              <p:nvPr/>
            </p:nvSpPr>
            <p:spPr>
              <a:xfrm>
                <a:off x="6459270" y="2516429"/>
                <a:ext cx="2499259" cy="12986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160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135</m:t>
                          </m:r>
                        </m:num>
                        <m:den>
                          <m:r>
                            <a:rPr lang="en-US" sz="1600" b="0" i="1" smtClean="0">
                              <a:solidFill>
                                <a:srgbClr val="FF0000"/>
                              </a:solidFill>
                              <a:latin typeface="Cambria Math" panose="02040503050406030204" pitchFamily="18" charset="0"/>
                            </a:rPr>
                            <m:t>300</m:t>
                          </m:r>
                        </m:den>
                      </m:f>
                      <m:r>
                        <a:rPr lang="en-US" sz="1600" b="0" i="1" smtClean="0">
                          <a:solidFill>
                            <a:srgbClr val="FF0000"/>
                          </a:solidFill>
                          <a:latin typeface="Cambria Math" panose="02040503050406030204" pitchFamily="18" charset="0"/>
                        </a:rPr>
                        <m:t>=0.45&gt;0.39</m:t>
                      </m:r>
                    </m:oMath>
                  </m:oMathPara>
                </a14:m>
                <a:endParaRPr lang="en-US" sz="1600" dirty="0">
                  <a:solidFill>
                    <a:srgbClr val="FF0000"/>
                  </a:solidFill>
                </a:endParaRPr>
              </a:p>
              <a:p>
                <a:r>
                  <a:rPr lang="en-US" sz="1600" dirty="0">
                    <a:solidFill>
                      <a:srgbClr val="FF0000"/>
                    </a:solidFill>
                  </a:rPr>
                  <a:t>so there is some evidence to support the researcher’s suspicion</a:t>
                </a:r>
              </a:p>
            </p:txBody>
          </p:sp>
        </mc:Choice>
        <mc:Fallback>
          <p:sp>
            <p:nvSpPr>
              <p:cNvPr id="8" name="TextBox 7"/>
              <p:cNvSpPr txBox="1">
                <a:spLocks noRot="1" noChangeAspect="1" noMove="1" noResize="1" noEditPoints="1" noAdjustHandles="1" noChangeArrowheads="1" noChangeShapeType="1" noTextEdit="1"/>
              </p:cNvSpPr>
              <p:nvPr/>
            </p:nvSpPr>
            <p:spPr>
              <a:xfrm>
                <a:off x="6459270" y="2516429"/>
                <a:ext cx="2499259" cy="1298625"/>
              </a:xfrm>
              <a:prstGeom prst="rect">
                <a:avLst/>
              </a:prstGeom>
              <a:blipFill>
                <a:blip r:embed="rId3"/>
                <a:stretch>
                  <a:fillRect l="-1463" b="-516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F071138-8C26-4844-AA51-A8B5BFB792B8}"/>
              </a:ext>
            </a:extLst>
          </p:cNvPr>
          <p:cNvPicPr>
            <a:picLocks noChangeAspect="1"/>
          </p:cNvPicPr>
          <p:nvPr/>
        </p:nvPicPr>
        <p:blipFill>
          <a:blip r:embed="rId4"/>
          <a:stretch>
            <a:fillRect/>
          </a:stretch>
        </p:blipFill>
        <p:spPr>
          <a:xfrm>
            <a:off x="541527" y="2887925"/>
            <a:ext cx="2296394" cy="1737552"/>
          </a:xfrm>
          <a:prstGeom prst="rect">
            <a:avLst/>
          </a:prstGeom>
        </p:spPr>
      </p:pic>
      <p:pic>
        <p:nvPicPr>
          <p:cNvPr id="7" name="Picture 6">
            <a:extLst>
              <a:ext uri="{FF2B5EF4-FFF2-40B4-BE49-F238E27FC236}">
                <a16:creationId xmlns:a16="http://schemas.microsoft.com/office/drawing/2014/main" id="{8E179A8D-C710-458C-B60B-8241EC370B64}"/>
              </a:ext>
            </a:extLst>
          </p:cNvPr>
          <p:cNvPicPr>
            <a:picLocks noChangeAspect="1"/>
          </p:cNvPicPr>
          <p:nvPr/>
        </p:nvPicPr>
        <p:blipFill>
          <a:blip r:embed="rId5"/>
          <a:stretch>
            <a:fillRect/>
          </a:stretch>
        </p:blipFill>
        <p:spPr>
          <a:xfrm>
            <a:off x="3147672" y="2887925"/>
            <a:ext cx="2296394" cy="1737552"/>
          </a:xfrm>
          <a:prstGeom prst="rect">
            <a:avLst/>
          </a:prstGeom>
        </p:spPr>
      </p:pic>
    </p:spTree>
    <p:extLst>
      <p:ext uri="{BB962C8B-B14F-4D97-AF65-F5344CB8AC3E}">
        <p14:creationId xmlns:p14="http://schemas.microsoft.com/office/powerpoint/2010/main" val="382429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231776" y="717954"/>
            <a:ext cx="8543924" cy="4029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0" indent="0">
              <a:buNone/>
            </a:pPr>
            <a:r>
              <a:rPr lang="en-US" dirty="0"/>
              <a:t>(a) Do the data provide convincing evidence to support the researcher’s suspicion?</a:t>
            </a:r>
          </a:p>
          <a:p>
            <a:pPr marL="0" indent="0">
              <a:buNone/>
            </a:pPr>
            <a:r>
              <a:rPr lang="en-US" b="1" dirty="0"/>
              <a:t>Approach #2: Significance test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6</a:t>
            </a:fld>
            <a:endParaRPr lang="en-US"/>
          </a:p>
        </p:txBody>
      </p:sp>
      <mc:AlternateContent xmlns:mc="http://schemas.openxmlformats.org/markup-compatibility/2006">
        <mc:Choice xmlns:a14="http://schemas.microsoft.com/office/drawing/2010/main" Requires="a14">
          <p:sp>
            <p:nvSpPr>
              <p:cNvPr id="6" name="Rectangle 5"/>
              <p:cNvSpPr/>
              <p:nvPr/>
            </p:nvSpPr>
            <p:spPr>
              <a:xfrm>
                <a:off x="282981" y="2885007"/>
                <a:ext cx="5993460" cy="175432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𝟎</m:t>
                          </m:r>
                        </m:sub>
                      </m:sSub>
                      <m:r>
                        <a:rPr lang="en-US" b="1" i="1">
                          <a:latin typeface="Cambria Math" panose="02040503050406030204" pitchFamily="18" charset="0"/>
                        </a:rPr>
                        <m:t>:</m:t>
                      </m:r>
                      <m:r>
                        <a:rPr lang="en-US" b="1" i="1">
                          <a:latin typeface="Cambria Math" panose="02040503050406030204" pitchFamily="18" charset="0"/>
                        </a:rPr>
                        <m:t>𝒑</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𝟑𝟗</m:t>
                      </m:r>
                    </m:oMath>
                  </m:oMathPara>
                </a14:m>
                <a:endParaRPr lang="en-US" b="1" dirty="0"/>
              </a:p>
              <a:p>
                <a:pPr marL="0" indent="0">
                  <a:buNone/>
                </a:pPr>
                <a14:m>
                  <m:oMathPara xmlns:m="http://schemas.openxmlformats.org/officeDocument/2006/math">
                    <m:oMathParaPr>
                      <m:jc m:val="left"/>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1">
                              <a:latin typeface="Cambria Math" panose="02040503050406030204" pitchFamily="18" charset="0"/>
                            </a:rPr>
                            <m:t>𝒂</m:t>
                          </m:r>
                        </m:sub>
                      </m:sSub>
                      <m:r>
                        <a:rPr lang="en-US" b="1" i="1">
                          <a:latin typeface="Cambria Math" panose="02040503050406030204" pitchFamily="18" charset="0"/>
                        </a:rPr>
                        <m:t>:</m:t>
                      </m:r>
                      <m:r>
                        <a:rPr lang="en-US" b="1" i="1">
                          <a:latin typeface="Cambria Math" panose="02040503050406030204" pitchFamily="18" charset="0"/>
                        </a:rPr>
                        <m:t>𝒑</m:t>
                      </m:r>
                      <m:r>
                        <a:rPr lang="en-US" b="1" i="1">
                          <a:latin typeface="Cambria Math" panose="02040503050406030204" pitchFamily="18" charset="0"/>
                        </a:rPr>
                        <m:t>&gt;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𝟑𝟗</m:t>
                      </m:r>
                    </m:oMath>
                  </m:oMathPara>
                </a14:m>
                <a:endParaRPr lang="en-US" b="1" dirty="0"/>
              </a:p>
              <a:p>
                <a:pPr marL="0" indent="0">
                  <a:buNone/>
                </a:pPr>
                <a:r>
                  <a:rPr lang="en-US" b="1" dirty="0"/>
                  <a:t>where </a:t>
                </a:r>
                <a:r>
                  <a:rPr lang="en-US" b="1" i="1" dirty="0"/>
                  <a:t>p </a:t>
                </a:r>
                <a:r>
                  <a:rPr lang="en-US" b="1" dirty="0"/>
                  <a:t>= the proportion of all S.C. teen drivers who would report texting or emailing while driving in </a:t>
                </a:r>
                <a:r>
                  <a:rPr lang="en-US" b="1" dirty="0" smtClean="0"/>
                  <a:t>the past </a:t>
                </a:r>
                <a:r>
                  <a:rPr lang="en-US" b="1" dirty="0"/>
                  <a:t>30 days</a:t>
                </a:r>
              </a:p>
              <a:p>
                <a:pPr marL="0" indent="0">
                  <a:buNone/>
                </a:pPr>
                <a:r>
                  <a:rPr lang="en-US" b="1" dirty="0"/>
                  <a:t>Use </a:t>
                </a:r>
                <a:r>
                  <a:rPr lang="el-GR" b="1" i="1" dirty="0"/>
                  <a:t>α</a:t>
                </a:r>
                <a:r>
                  <a:rPr lang="en-US" b="1" dirty="0"/>
                  <a:t> = 0.05.</a:t>
                </a:r>
              </a:p>
            </p:txBody>
          </p:sp>
        </mc:Choice>
        <mc:Fallback>
          <p:sp>
            <p:nvSpPr>
              <p:cNvPr id="6" name="Rectangle 5"/>
              <p:cNvSpPr>
                <a:spLocks noRot="1" noChangeAspect="1" noMove="1" noResize="1" noEditPoints="1" noAdjustHandles="1" noChangeArrowheads="1" noChangeShapeType="1" noTextEdit="1"/>
              </p:cNvSpPr>
              <p:nvPr/>
            </p:nvSpPr>
            <p:spPr>
              <a:xfrm>
                <a:off x="282981" y="2885007"/>
                <a:ext cx="5993460" cy="1754326"/>
              </a:xfrm>
              <a:prstGeom prst="rect">
                <a:avLst/>
              </a:prstGeom>
              <a:blipFill>
                <a:blip r:embed="rId3"/>
                <a:stretch>
                  <a:fillRect l="-813" b="-45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327646" y="2677364"/>
                <a:ext cx="2499259" cy="12986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1600" i="1" smtClean="0">
                              <a:solidFill>
                                <a:srgbClr val="FF0000"/>
                              </a:solidFill>
                              <a:latin typeface="Cambria Math" panose="02040503050406030204" pitchFamily="18" charset="0"/>
                            </a:rPr>
                          </m:ctrlPr>
                        </m:accPr>
                        <m:e>
                          <m:r>
                            <a:rPr lang="en-US" sz="1600" b="0" i="1" smtClean="0">
                              <a:solidFill>
                                <a:srgbClr val="FF0000"/>
                              </a:solidFill>
                              <a:latin typeface="Cambria Math" panose="02040503050406030204" pitchFamily="18" charset="0"/>
                            </a:rPr>
                            <m:t>𝑝</m:t>
                          </m:r>
                        </m:e>
                      </m:acc>
                      <m:r>
                        <a:rPr lang="en-US" sz="1600" b="0" i="1" smtClean="0">
                          <a:solidFill>
                            <a:srgbClr val="FF0000"/>
                          </a:solidFill>
                          <a:latin typeface="Cambria Math" panose="02040503050406030204" pitchFamily="18" charset="0"/>
                        </a:rPr>
                        <m:t>=</m:t>
                      </m:r>
                      <m:f>
                        <m:fPr>
                          <m:ctrlPr>
                            <a:rPr lang="en-US" sz="1600" b="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135</m:t>
                          </m:r>
                        </m:num>
                        <m:den>
                          <m:r>
                            <a:rPr lang="en-US" sz="1600" b="0" i="1" smtClean="0">
                              <a:solidFill>
                                <a:srgbClr val="FF0000"/>
                              </a:solidFill>
                              <a:latin typeface="Cambria Math" panose="02040503050406030204" pitchFamily="18" charset="0"/>
                            </a:rPr>
                            <m:t>300</m:t>
                          </m:r>
                        </m:den>
                      </m:f>
                      <m:r>
                        <a:rPr lang="en-US" sz="1600" b="0" i="1" smtClean="0">
                          <a:solidFill>
                            <a:srgbClr val="FF0000"/>
                          </a:solidFill>
                          <a:latin typeface="Cambria Math" panose="02040503050406030204" pitchFamily="18" charset="0"/>
                        </a:rPr>
                        <m:t>=0.45&gt;0.39</m:t>
                      </m:r>
                    </m:oMath>
                  </m:oMathPara>
                </a14:m>
                <a:endParaRPr lang="en-US" sz="1600" dirty="0">
                  <a:solidFill>
                    <a:srgbClr val="FF0000"/>
                  </a:solidFill>
                </a:endParaRPr>
              </a:p>
              <a:p>
                <a:r>
                  <a:rPr lang="en-US" sz="1600" dirty="0">
                    <a:solidFill>
                      <a:srgbClr val="FF0000"/>
                    </a:solidFill>
                  </a:rPr>
                  <a:t>so there is some evidence to support the researcher’s suspicion</a:t>
                </a:r>
              </a:p>
            </p:txBody>
          </p:sp>
        </mc:Choice>
        <mc:Fallback>
          <p:sp>
            <p:nvSpPr>
              <p:cNvPr id="10" name="TextBox 9"/>
              <p:cNvSpPr txBox="1">
                <a:spLocks noRot="1" noChangeAspect="1" noMove="1" noResize="1" noEditPoints="1" noAdjustHandles="1" noChangeArrowheads="1" noChangeShapeType="1" noTextEdit="1"/>
              </p:cNvSpPr>
              <p:nvPr/>
            </p:nvSpPr>
            <p:spPr>
              <a:xfrm>
                <a:off x="6327646" y="2677364"/>
                <a:ext cx="2499259" cy="1298625"/>
              </a:xfrm>
              <a:prstGeom prst="rect">
                <a:avLst/>
              </a:prstGeom>
              <a:blipFill>
                <a:blip r:embed="rId4"/>
                <a:stretch>
                  <a:fillRect l="-1220" b="-5164"/>
                </a:stretch>
              </a:blipFill>
            </p:spPr>
            <p:txBody>
              <a:bodyPr/>
              <a:lstStyle/>
              <a:p>
                <a:r>
                  <a:rPr lang="en-US">
                    <a:noFill/>
                  </a:rPr>
                  <a:t> </a:t>
                </a:r>
              </a:p>
            </p:txBody>
          </p:sp>
        </mc:Fallback>
      </mc:AlternateContent>
    </p:spTree>
    <p:extLst>
      <p:ext uri="{BB962C8B-B14F-4D97-AF65-F5344CB8AC3E}">
        <p14:creationId xmlns:p14="http://schemas.microsoft.com/office/powerpoint/2010/main" val="327358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231776" y="717954"/>
            <a:ext cx="8543924" cy="4029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0" indent="0">
              <a:buNone/>
            </a:pPr>
            <a:r>
              <a:rPr lang="en-US" dirty="0"/>
              <a:t>(a) Do the data provide convincing evidence to support the researcher’s suspicion?</a:t>
            </a:r>
          </a:p>
          <a:p>
            <a:pPr marL="0" indent="0">
              <a:buNone/>
            </a:pPr>
            <a:r>
              <a:rPr lang="en-US" b="1" dirty="0"/>
              <a:t>Approach #2: Significance test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7</a:t>
            </a:fld>
            <a:endParaRPr lang="en-US"/>
          </a:p>
        </p:txBody>
      </p:sp>
      <mc:AlternateContent xmlns:mc="http://schemas.openxmlformats.org/markup-compatibility/2006" xmlns:a14="http://schemas.microsoft.com/office/drawing/2010/main">
        <mc:Choice Requires="a14">
          <p:sp>
            <p:nvSpPr>
              <p:cNvPr id="8" name="Rectangle 7"/>
              <p:cNvSpPr/>
              <p:nvPr/>
            </p:nvSpPr>
            <p:spPr>
              <a:xfrm>
                <a:off x="231775" y="2908449"/>
                <a:ext cx="8458200" cy="1477328"/>
              </a:xfrm>
              <a:prstGeom prst="rect">
                <a:avLst/>
              </a:prstGeom>
            </p:spPr>
            <p:txBody>
              <a:bodyPr wrap="square">
                <a:spAutoFit/>
              </a:bodyPr>
              <a:lstStyle/>
              <a:p>
                <a:pPr marL="0" indent="0">
                  <a:buNone/>
                </a:pPr>
                <a:r>
                  <a:rPr lang="en-US" b="1" dirty="0"/>
                  <a:t>One-sample </a:t>
                </a:r>
                <a:r>
                  <a:rPr lang="en-US" b="1" i="1" dirty="0"/>
                  <a:t>z </a:t>
                </a:r>
                <a:r>
                  <a:rPr lang="en-US" b="1" dirty="0"/>
                  <a:t>test for a proportion</a:t>
                </a:r>
              </a:p>
              <a:p>
                <a:pPr marL="117475" indent="-117475">
                  <a:buFont typeface="Arial" panose="020B0604020202020204" pitchFamily="34" charset="0"/>
                  <a:buChar char="•"/>
                </a:pPr>
                <a:r>
                  <a:rPr lang="en-US" b="1" dirty="0"/>
                  <a:t>Random? Random sample of 300 S.C. teen drivers.</a:t>
                </a:r>
              </a:p>
              <a:p>
                <a:pPr marL="460375" lvl="1" indent="-233363">
                  <a:buFont typeface="Courier New" panose="02070309020205020404" pitchFamily="49" charset="0"/>
                  <a:buChar char="o"/>
                </a:pPr>
                <a:r>
                  <a:rPr lang="en-US" b="1" dirty="0"/>
                  <a:t>10%? There are more than 10(300) = 3000 S.C. teen drivers </a:t>
                </a:r>
              </a:p>
              <a:p>
                <a:pPr marL="117475" indent="-117475">
                  <a:buFont typeface="Arial" panose="020B0604020202020204" pitchFamily="34" charset="0"/>
                  <a:buChar char="•"/>
                </a:pPr>
                <a:r>
                  <a:rPr lang="en-US" b="1" dirty="0"/>
                  <a:t>Large counts? </a:t>
                </a:r>
                <a14:m>
                  <m:oMath xmlns:m="http://schemas.openxmlformats.org/officeDocument/2006/math">
                    <m:r>
                      <a:rPr lang="en-US" b="1" i="1" smtClean="0">
                        <a:latin typeface="Cambria Math" panose="02040503050406030204" pitchFamily="18" charset="0"/>
                      </a:rPr>
                      <m:t>𝒏</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𝟑𝟎𝟎𝟎</m:t>
                    </m:r>
                    <m:d>
                      <m:dPr>
                        <m:ctrlPr>
                          <a:rPr lang="en-US" b="1" i="1" smtClean="0">
                            <a:latin typeface="Cambria Math" panose="02040503050406030204" pitchFamily="18" charset="0"/>
                          </a:rPr>
                        </m:ctrlPr>
                      </m:dPr>
                      <m:e>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𝟑𝟗</m:t>
                        </m:r>
                      </m:e>
                    </m:d>
                    <m:r>
                      <a:rPr lang="en-US" b="1" i="1" smtClean="0">
                        <a:latin typeface="Cambria Math" panose="02040503050406030204" pitchFamily="18" charset="0"/>
                      </a:rPr>
                      <m:t>=</m:t>
                    </m:r>
                    <m:r>
                      <a:rPr lang="en-US" b="1" i="1" smtClean="0">
                        <a:latin typeface="Cambria Math" panose="02040503050406030204" pitchFamily="18" charset="0"/>
                      </a:rPr>
                      <m:t>𝟏𝟏𝟕𝟎</m:t>
                    </m:r>
                  </m:oMath>
                </a14:m>
                <a:r>
                  <a:rPr lang="en-US" b="1" dirty="0"/>
                  <a:t> ≥ 10 and </a:t>
                </a:r>
                <a:endParaRPr lang="en-US" b="1" i="1" dirty="0">
                  <a:latin typeface="Cambria Math" panose="02040503050406030204" pitchFamily="18" charset="0"/>
                </a:endParaRPr>
              </a:p>
              <a:p>
                <a14:m>
                  <m:oMath xmlns:m="http://schemas.openxmlformats.org/officeDocument/2006/math">
                    <m:r>
                      <a:rPr lang="en-US" b="1" i="1" smtClean="0">
                        <a:latin typeface="Cambria Math" panose="02040503050406030204" pitchFamily="18" charset="0"/>
                      </a:rPr>
                      <m:t>   </m:t>
                    </m:r>
                    <m:r>
                      <a:rPr lang="en-US" b="1" i="1">
                        <a:latin typeface="Cambria Math" panose="02040503050406030204" pitchFamily="18" charset="0"/>
                      </a:rPr>
                      <m:t>𝒏</m:t>
                    </m:r>
                    <m:sSub>
                      <m:sSubPr>
                        <m:ctrlPr>
                          <a:rPr lang="en-US" b="1" i="1">
                            <a:latin typeface="Cambria Math" panose="02040503050406030204" pitchFamily="18" charset="0"/>
                          </a:rPr>
                        </m:ctrlPr>
                      </m:sSubPr>
                      <m:e>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a:latin typeface="Cambria Math" panose="02040503050406030204" pitchFamily="18" charset="0"/>
                          </a:rPr>
                          <m:t>𝒑</m:t>
                        </m:r>
                      </m:e>
                      <m:sub>
                        <m:r>
                          <a:rPr lang="en-US" b="1" i="1">
                            <a:latin typeface="Cambria Math" panose="02040503050406030204" pitchFamily="18" charset="0"/>
                          </a:rPr>
                          <m:t>𝟎</m:t>
                        </m:r>
                      </m:sub>
                    </m:sSub>
                    <m:r>
                      <a:rPr lang="en-US" b="1" i="1" smtClean="0">
                        <a:latin typeface="Cambria Math" panose="02040503050406030204" pitchFamily="18" charset="0"/>
                      </a:rPr>
                      <m:t>)</m:t>
                    </m:r>
                    <m:r>
                      <a:rPr lang="en-US" b="1" i="1">
                        <a:latin typeface="Cambria Math" panose="02040503050406030204" pitchFamily="18" charset="0"/>
                      </a:rPr>
                      <m:t>=</m:t>
                    </m:r>
                    <m:r>
                      <a:rPr lang="en-US" b="1" i="1">
                        <a:latin typeface="Cambria Math" panose="02040503050406030204" pitchFamily="18" charset="0"/>
                      </a:rPr>
                      <m:t>𝟑𝟎𝟎𝟎</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smtClean="0">
                            <a:latin typeface="Cambria Math" panose="02040503050406030204" pitchFamily="18" charset="0"/>
                          </a:rPr>
                          <m:t>𝟔𝟏</m:t>
                        </m:r>
                      </m:e>
                    </m:d>
                    <m:r>
                      <a:rPr lang="en-US" b="1" i="1">
                        <a:latin typeface="Cambria Math" panose="02040503050406030204" pitchFamily="18" charset="0"/>
                      </a:rPr>
                      <m:t>=</m:t>
                    </m:r>
                    <m:r>
                      <a:rPr lang="en-US" b="1" i="1">
                        <a:latin typeface="Cambria Math" panose="02040503050406030204" pitchFamily="18" charset="0"/>
                      </a:rPr>
                      <m:t>𝟏𝟖𝟑𝟎</m:t>
                    </m:r>
                  </m:oMath>
                </a14:m>
                <a:r>
                  <a:rPr lang="en-US" b="1" dirty="0"/>
                  <a:t> ≥ 10. </a:t>
                </a:r>
              </a:p>
            </p:txBody>
          </p:sp>
        </mc:Choice>
        <mc:Fallback xmlns="">
          <p:sp>
            <p:nvSpPr>
              <p:cNvPr id="8" name="Rectangle 7"/>
              <p:cNvSpPr>
                <a:spLocks noRot="1" noChangeAspect="1" noMove="1" noResize="1" noEditPoints="1" noAdjustHandles="1" noChangeArrowheads="1" noChangeShapeType="1" noTextEdit="1"/>
              </p:cNvSpPr>
              <p:nvPr/>
            </p:nvSpPr>
            <p:spPr>
              <a:xfrm>
                <a:off x="231775" y="2908449"/>
                <a:ext cx="8458200" cy="1477328"/>
              </a:xfrm>
              <a:prstGeom prst="rect">
                <a:avLst/>
              </a:prstGeom>
              <a:blipFill>
                <a:blip r:embed="rId3"/>
                <a:stretch>
                  <a:fillRect l="-576" t="-2066" b="-5785"/>
                </a:stretch>
              </a:blipFill>
            </p:spPr>
            <p:txBody>
              <a:bodyPr/>
              <a:lstStyle/>
              <a:p>
                <a:r>
                  <a:rPr lang="en-US">
                    <a:noFill/>
                  </a:rPr>
                  <a:t> </a:t>
                </a:r>
              </a:p>
            </p:txBody>
          </p:sp>
        </mc:Fallback>
      </mc:AlternateContent>
    </p:spTree>
    <p:extLst>
      <p:ext uri="{BB962C8B-B14F-4D97-AF65-F5344CB8AC3E}">
        <p14:creationId xmlns:p14="http://schemas.microsoft.com/office/powerpoint/2010/main" val="34832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231776" y="717954"/>
            <a:ext cx="8543924" cy="4029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0" indent="0">
              <a:buNone/>
            </a:pPr>
            <a:r>
              <a:rPr lang="en-US" dirty="0"/>
              <a:t>(a) Do the data provide convincing evidence to support the researcher’s suspicion?</a:t>
            </a:r>
          </a:p>
          <a:p>
            <a:pPr marL="0" indent="0">
              <a:buNone/>
            </a:pPr>
            <a:r>
              <a:rPr lang="en-US" b="1" dirty="0"/>
              <a:t>Approach #2: Significance test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8</a:t>
            </a:fld>
            <a:endParaRPr lang="en-US"/>
          </a:p>
        </p:txBody>
      </p:sp>
      <mc:AlternateContent xmlns:mc="http://schemas.openxmlformats.org/markup-compatibility/2006" xmlns:a14="http://schemas.microsoft.com/office/drawing/2010/main">
        <mc:Choice Requires="a14">
          <p:sp>
            <p:nvSpPr>
              <p:cNvPr id="8" name="Rectangle 7"/>
              <p:cNvSpPr/>
              <p:nvPr/>
            </p:nvSpPr>
            <p:spPr>
              <a:xfrm>
                <a:off x="231775" y="2908449"/>
                <a:ext cx="8458200" cy="1764714"/>
              </a:xfrm>
              <a:prstGeom prst="rect">
                <a:avLst/>
              </a:prstGeom>
            </p:spPr>
            <p:txBody>
              <a:bodyPr wrap="square">
                <a:spAutoFit/>
              </a:bodyPr>
              <a:lstStyle/>
              <a:p>
                <a:pPr marL="0" indent="0">
                  <a:spcAft>
                    <a:spcPts val="600"/>
                  </a:spcAft>
                  <a:buNone/>
                </a:pPr>
                <a14:m>
                  <m:oMathPara xmlns:m="http://schemas.openxmlformats.org/officeDocument/2006/math">
                    <m:oMathParaPr>
                      <m:jc m:val="left"/>
                    </m:oMathParaPr>
                    <m:oMath xmlns:m="http://schemas.openxmlformats.org/officeDocument/2006/math">
                      <m:acc>
                        <m:accPr>
                          <m:chr m:val="̂"/>
                          <m:ctrlPr>
                            <a:rPr lang="en-US" sz="1600" b="1" i="1" smtClean="0">
                              <a:latin typeface="Cambria Math" panose="02040503050406030204" pitchFamily="18" charset="0"/>
                            </a:rPr>
                          </m:ctrlPr>
                        </m:accPr>
                        <m:e>
                          <m:r>
                            <a:rPr lang="en-US" sz="1600" b="1" i="1" smtClean="0">
                              <a:latin typeface="Cambria Math" panose="02040503050406030204" pitchFamily="18" charset="0"/>
                            </a:rPr>
                            <m:t>𝒑</m:t>
                          </m:r>
                        </m:e>
                      </m:acc>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𝟏𝟑𝟓</m:t>
                          </m:r>
                        </m:num>
                        <m:den>
                          <m:r>
                            <a:rPr lang="en-US" sz="1600" b="1" i="1" smtClean="0">
                              <a:latin typeface="Cambria Math" panose="02040503050406030204" pitchFamily="18" charset="0"/>
                            </a:rPr>
                            <m:t>𝟑𝟎𝟎</m:t>
                          </m:r>
                        </m:den>
                      </m:f>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𝟒𝟓</m:t>
                      </m:r>
                    </m:oMath>
                  </m:oMathPara>
                </a14:m>
                <a:endParaRPr lang="en-US" sz="1600" b="1" dirty="0"/>
              </a:p>
              <a:p>
                <a:pPr marL="0" indent="0">
                  <a:spcAft>
                    <a:spcPts val="600"/>
                  </a:spcAft>
                  <a:buNone/>
                </a:pPr>
                <a14:m>
                  <m:oMathPara xmlns:m="http://schemas.openxmlformats.org/officeDocument/2006/math">
                    <m:oMathParaPr>
                      <m:jc m:val="left"/>
                    </m:oMathParaPr>
                    <m:oMath xmlns:m="http://schemas.openxmlformats.org/officeDocument/2006/math">
                      <m:r>
                        <a:rPr lang="en-US" sz="1600" b="1" i="1" smtClean="0">
                          <a:latin typeface="Cambria Math" panose="02040503050406030204" pitchFamily="18" charset="0"/>
                        </a:rPr>
                        <m:t>𝒛</m:t>
                      </m:r>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𝟒𝟓</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𝟑𝟗</m:t>
                          </m:r>
                        </m:num>
                        <m:den>
                          <m:rad>
                            <m:radPr>
                              <m:degHide m:val="on"/>
                              <m:ctrlPr>
                                <a:rPr lang="en-US" sz="1600" b="1" i="1" smtClean="0">
                                  <a:latin typeface="Cambria Math" panose="02040503050406030204" pitchFamily="18" charset="0"/>
                                </a:rPr>
                              </m:ctrlPr>
                            </m:radPr>
                            <m:deg/>
                            <m:e>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𝟑𝟗</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𝟔𝟏</m:t>
                                  </m:r>
                                  <m:r>
                                    <a:rPr lang="en-US" sz="1600" b="1" i="1" smtClean="0">
                                      <a:latin typeface="Cambria Math" panose="02040503050406030204" pitchFamily="18" charset="0"/>
                                    </a:rPr>
                                    <m:t>)</m:t>
                                  </m:r>
                                </m:num>
                                <m:den>
                                  <m:r>
                                    <a:rPr lang="en-US" sz="1600" b="1" i="1" smtClean="0">
                                      <a:latin typeface="Cambria Math" panose="02040503050406030204" pitchFamily="18" charset="0"/>
                                    </a:rPr>
                                    <m:t>𝟑𝟎𝟎</m:t>
                                  </m:r>
                                </m:den>
                              </m:f>
                            </m:e>
                          </m:rad>
                        </m:den>
                      </m:f>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𝟏𝟑</m:t>
                      </m:r>
                    </m:oMath>
                  </m:oMathPara>
                </a14:m>
                <a:endParaRPr lang="en-US" sz="1600" b="1" dirty="0"/>
              </a:p>
              <a:p>
                <a:pPr marL="0" indent="0">
                  <a:buNone/>
                </a:pPr>
                <a:r>
                  <a:rPr lang="en-US" sz="1600" b="1" i="1" dirty="0"/>
                  <a:t>P</a:t>
                </a:r>
                <a:r>
                  <a:rPr lang="en-US" sz="1600" b="1" dirty="0"/>
                  <a:t>-value = 0.0166 </a:t>
                </a:r>
              </a:p>
            </p:txBody>
          </p:sp>
        </mc:Choice>
        <mc:Fallback xmlns="">
          <p:sp>
            <p:nvSpPr>
              <p:cNvPr id="8" name="Rectangle 7"/>
              <p:cNvSpPr>
                <a:spLocks noRot="1" noChangeAspect="1" noMove="1" noResize="1" noEditPoints="1" noAdjustHandles="1" noChangeArrowheads="1" noChangeShapeType="1" noTextEdit="1"/>
              </p:cNvSpPr>
              <p:nvPr/>
            </p:nvSpPr>
            <p:spPr>
              <a:xfrm>
                <a:off x="231775" y="2908449"/>
                <a:ext cx="8458200" cy="1764714"/>
              </a:xfrm>
              <a:prstGeom prst="rect">
                <a:avLst/>
              </a:prstGeom>
              <a:blipFill>
                <a:blip r:embed="rId3"/>
                <a:stretch>
                  <a:fillRect l="-360" b="-1724"/>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825" y="2908449"/>
            <a:ext cx="2324100" cy="1752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0852" y="2908449"/>
            <a:ext cx="2324100" cy="1752600"/>
          </a:xfrm>
          <a:prstGeom prst="rect">
            <a:avLst/>
          </a:prstGeom>
        </p:spPr>
      </p:pic>
    </p:spTree>
    <p:extLst>
      <p:ext uri="{BB962C8B-B14F-4D97-AF65-F5344CB8AC3E}">
        <p14:creationId xmlns:p14="http://schemas.microsoft.com/office/powerpoint/2010/main" val="425821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a:t>Distracted Driving by Teens</a:t>
            </a:r>
          </a:p>
        </p:txBody>
      </p:sp>
      <p:sp>
        <p:nvSpPr>
          <p:cNvPr id="5" name="Content Placeholder 4"/>
          <p:cNvSpPr>
            <a:spLocks noGrp="1"/>
          </p:cNvSpPr>
          <p:nvPr>
            <p:ph idx="1"/>
          </p:nvPr>
        </p:nvSpPr>
        <p:spPr>
          <a:xfrm>
            <a:off x="231776" y="717954"/>
            <a:ext cx="8543924" cy="4029611"/>
          </a:xfrm>
        </p:spPr>
        <p:txBody>
          <a:bodyPr/>
          <a:lstStyle/>
          <a:p>
            <a:pPr marL="0" indent="0">
              <a:buNone/>
            </a:pPr>
            <a:r>
              <a:rPr lang="en-US" dirty="0"/>
              <a:t>Results from the 2019 National Youth Risk Behavior Survey reveal that 39% of U.S. teen drivers reported texting or emailing while driving in the past 30 days. A South Carolina researcher suspects that the percentage is even higher in his state. He surveys a random sample of 300 S.C. teen drivers; 135 report texting or emailing while driving in the past 30 days.</a:t>
            </a:r>
          </a:p>
          <a:p>
            <a:pPr marL="0" indent="0">
              <a:buNone/>
            </a:pPr>
            <a:r>
              <a:rPr lang="en-US" dirty="0"/>
              <a:t>(a) Do the data provide convincing evidence to support the researcher’s suspicion?</a:t>
            </a:r>
          </a:p>
          <a:p>
            <a:pPr marL="0" indent="0">
              <a:buNone/>
            </a:pPr>
            <a:r>
              <a:rPr lang="en-US" b="1" dirty="0"/>
              <a:t>Approach #2: Significance test</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9</a:t>
            </a:fld>
            <a:endParaRPr lang="en-US"/>
          </a:p>
        </p:txBody>
      </p:sp>
      <p:sp>
        <p:nvSpPr>
          <p:cNvPr id="8" name="Rectangle 7"/>
          <p:cNvSpPr/>
          <p:nvPr/>
        </p:nvSpPr>
        <p:spPr>
          <a:xfrm>
            <a:off x="231775" y="2908449"/>
            <a:ext cx="8700084" cy="923330"/>
          </a:xfrm>
          <a:prstGeom prst="rect">
            <a:avLst/>
          </a:prstGeom>
        </p:spPr>
        <p:txBody>
          <a:bodyPr wrap="square">
            <a:spAutoFit/>
          </a:bodyPr>
          <a:lstStyle/>
          <a:p>
            <a:pPr marL="0" indent="0">
              <a:buNone/>
            </a:pPr>
            <a:r>
              <a:rPr lang="en-US" b="1" dirty="0"/>
              <a:t>Because the </a:t>
            </a:r>
            <a:r>
              <a:rPr lang="en-US" b="1" i="1" dirty="0"/>
              <a:t>P</a:t>
            </a:r>
            <a:r>
              <a:rPr lang="en-US" b="1" dirty="0"/>
              <a:t>-value of 0.0166 &lt; </a:t>
            </a:r>
            <a:r>
              <a:rPr lang="el-GR" b="1" i="1" dirty="0"/>
              <a:t>α</a:t>
            </a:r>
            <a:r>
              <a:rPr lang="en-US" b="1" dirty="0"/>
              <a:t> = 0.05, we reject </a:t>
            </a:r>
            <a:r>
              <a:rPr lang="en-US" b="1" i="1" dirty="0"/>
              <a:t>H</a:t>
            </a:r>
            <a:r>
              <a:rPr lang="en-US" b="1" baseline="-25000" dirty="0"/>
              <a:t>0</a:t>
            </a:r>
            <a:r>
              <a:rPr lang="en-US" b="1" dirty="0"/>
              <a:t>. The data provide convincing evidence that the proportion of S.C. teen drivers who would report texting or emailing while driving in the past 30 days is greater than 39%.</a:t>
            </a:r>
          </a:p>
        </p:txBody>
      </p:sp>
    </p:spTree>
    <p:extLst>
      <p:ext uri="{BB962C8B-B14F-4D97-AF65-F5344CB8AC3E}">
        <p14:creationId xmlns:p14="http://schemas.microsoft.com/office/powerpoint/2010/main" val="43280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8039</TotalTime>
  <Words>2756</Words>
  <Application>Microsoft Office PowerPoint</Application>
  <PresentationFormat>On-screen Show (16:9)</PresentationFormat>
  <Paragraphs>379</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Courier New</vt:lpstr>
      <vt:lpstr>Times New Roman</vt:lpstr>
      <vt:lpstr>Wingdings</vt:lpstr>
      <vt:lpstr>FinalPowerpoint</vt:lpstr>
      <vt:lpstr>Plan for Tonight’s Office Hours </vt:lpstr>
      <vt:lpstr>Distracted Driving by Teens</vt:lpstr>
      <vt:lpstr>Distracted Driving by Teens</vt:lpstr>
      <vt:lpstr>Distracted Driving by Teens</vt:lpstr>
      <vt:lpstr>Distracted Driving by Teens</vt:lpstr>
      <vt:lpstr>Distracted Driving by Teens</vt:lpstr>
      <vt:lpstr>Distracted Driving by Teens</vt:lpstr>
      <vt:lpstr>Distracted Driving by Teens</vt:lpstr>
      <vt:lpstr>Distracted Driving by Teens</vt:lpstr>
      <vt:lpstr>Distracted Driving by Teens</vt:lpstr>
      <vt:lpstr>Distracted Driving Experiment</vt:lpstr>
      <vt:lpstr>Distracted Driving Experiment</vt:lpstr>
      <vt:lpstr>Distracted Driving Experiment</vt:lpstr>
      <vt:lpstr>Distracted Driving Experiment</vt:lpstr>
      <vt:lpstr>Distracted Driving Experiment</vt:lpstr>
      <vt:lpstr>Distracted Driving Experiment</vt:lpstr>
      <vt:lpstr>Distracted Driving Experiment</vt:lpstr>
      <vt:lpstr>Distracted Driving Experiment</vt:lpstr>
      <vt:lpstr>Distracted Driving Experiment</vt:lpstr>
      <vt:lpstr>Distracted Driving Experiment</vt:lpstr>
      <vt:lpstr>PowerPoint Presentation</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Brollo, Clementina</dc:creator>
  <cp:lastModifiedBy>Daren Starnes</cp:lastModifiedBy>
  <cp:revision>374</cp:revision>
  <cp:lastPrinted>2020-11-02T19:08:22Z</cp:lastPrinted>
  <dcterms:created xsi:type="dcterms:W3CDTF">2007-12-19T20:51:45Z</dcterms:created>
  <dcterms:modified xsi:type="dcterms:W3CDTF">2021-01-22T15:42:29Z</dcterms:modified>
</cp:coreProperties>
</file>